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79" r:id="rId5"/>
    <p:sldId id="275" r:id="rId6"/>
    <p:sldId id="259" r:id="rId7"/>
    <p:sldId id="260" r:id="rId8"/>
    <p:sldId id="276" r:id="rId9"/>
    <p:sldId id="261" r:id="rId10"/>
    <p:sldId id="262" r:id="rId11"/>
    <p:sldId id="263" r:id="rId12"/>
    <p:sldId id="264" r:id="rId13"/>
    <p:sldId id="265" r:id="rId14"/>
    <p:sldId id="266" r:id="rId15"/>
    <p:sldId id="267" r:id="rId16"/>
    <p:sldId id="268" r:id="rId17"/>
    <p:sldId id="269" r:id="rId18"/>
    <p:sldId id="270" r:id="rId19"/>
    <p:sldId id="277" r:id="rId20"/>
    <p:sldId id="271" r:id="rId21"/>
    <p:sldId id="272" r:id="rId22"/>
    <p:sldId id="273" r:id="rId23"/>
    <p:sldId id="278" r:id="rId24"/>
    <p:sldId id="274" r:id="rId2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42" y="-90"/>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4AFB6-3979-4295-98AF-30C468FFB33D}" type="datetimeFigureOut">
              <a:rPr lang="sl-SI" smtClean="0"/>
              <a:t>5.7.2015</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76361-7FCE-4233-9092-F3C20D9CBD04}" type="slidenum">
              <a:rPr lang="sl-SI" smtClean="0"/>
              <a:t>‹#›</a:t>
            </a:fld>
            <a:endParaRPr lang="sl-SI"/>
          </a:p>
        </p:txBody>
      </p:sp>
    </p:spTree>
    <p:extLst>
      <p:ext uri="{BB962C8B-B14F-4D97-AF65-F5344CB8AC3E}">
        <p14:creationId xmlns:p14="http://schemas.microsoft.com/office/powerpoint/2010/main" val="26019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raven.si/index.php/slovar/452-kamen.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raven.si/index.php/slovar/338-tenjak.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traven.si/index.php/slovar/169-le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raven.si/index.php/slovar/452-kame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Med obvezne pripomočke bi v prvi vrsti uvrstil domače težko orodje: (1) lopato, </a:t>
            </a:r>
            <a:r>
              <a:rPr lang="sl-SI" sz="1200" b="0" i="0" kern="1200" dirty="0" err="1" smtClean="0">
                <a:solidFill>
                  <a:schemeClr val="tx1"/>
                </a:solidFill>
                <a:effectLst/>
                <a:latin typeface="+mn-lt"/>
                <a:ea typeface="+mn-ea"/>
                <a:cs typeface="+mn-cs"/>
              </a:rPr>
              <a:t>badil</a:t>
            </a:r>
            <a:r>
              <a:rPr lang="sl-SI" sz="1200" b="0" i="0" kern="1200" dirty="0" smtClean="0">
                <a:solidFill>
                  <a:schemeClr val="tx1"/>
                </a:solidFill>
                <a:effectLst/>
                <a:latin typeface="+mn-lt"/>
                <a:ea typeface="+mn-ea"/>
                <a:cs typeface="+mn-cs"/>
              </a:rPr>
              <a:t>, (2) kramp, </a:t>
            </a:r>
            <a:r>
              <a:rPr lang="sl-SI" sz="1200" b="0" i="0" kern="1200" dirty="0" err="1" smtClean="0">
                <a:solidFill>
                  <a:schemeClr val="tx1"/>
                </a:solidFill>
                <a:effectLst/>
                <a:latin typeface="+mn-lt"/>
                <a:ea typeface="+mn-ea"/>
                <a:cs typeface="+mn-cs"/>
              </a:rPr>
              <a:t>pekon</a:t>
            </a:r>
            <a:r>
              <a:rPr lang="sl-SI" sz="1200" b="0" i="0" kern="1200" dirty="0" smtClean="0">
                <a:solidFill>
                  <a:schemeClr val="tx1"/>
                </a:solidFill>
                <a:effectLst/>
                <a:latin typeface="+mn-lt"/>
                <a:ea typeface="+mn-ea"/>
                <a:cs typeface="+mn-cs"/>
              </a:rPr>
              <a:t>, (3) motiko, </a:t>
            </a:r>
            <a:r>
              <a:rPr lang="sl-SI" sz="1200" b="0" i="0" kern="1200" dirty="0" err="1" smtClean="0">
                <a:solidFill>
                  <a:schemeClr val="tx1"/>
                </a:solidFill>
                <a:effectLst/>
                <a:latin typeface="+mn-lt"/>
                <a:ea typeface="+mn-ea"/>
                <a:cs typeface="+mn-cs"/>
              </a:rPr>
              <a:t>sepon</a:t>
            </a:r>
            <a:r>
              <a:rPr lang="sl-SI" sz="1200" b="0" i="0" kern="1200" dirty="0" smtClean="0">
                <a:solidFill>
                  <a:schemeClr val="tx1"/>
                </a:solidFill>
                <a:effectLst/>
                <a:latin typeface="+mn-lt"/>
                <a:ea typeface="+mn-ea"/>
                <a:cs typeface="+mn-cs"/>
              </a:rPr>
              <a:t>, (4) težje kamnoseško kladivo, macolo, (5) lažje kamnoseško kladivo za drobljenje kamna, (6) železne grablje, (7) kovinski drog, </a:t>
            </a:r>
            <a:r>
              <a:rPr lang="sl-SI" sz="1200" b="0" i="0" kern="1200" dirty="0" err="1" smtClean="0">
                <a:solidFill>
                  <a:schemeClr val="tx1"/>
                </a:solidFill>
                <a:effectLst/>
                <a:latin typeface="+mn-lt"/>
                <a:ea typeface="+mn-ea"/>
                <a:cs typeface="+mn-cs"/>
              </a:rPr>
              <a:t>štangulin</a:t>
            </a:r>
            <a:r>
              <a:rPr lang="sl-SI" sz="1200" b="0" i="0" kern="1200" dirty="0" smtClean="0">
                <a:solidFill>
                  <a:schemeClr val="tx1"/>
                </a:solidFill>
                <a:effectLst/>
                <a:latin typeface="+mn-lt"/>
                <a:ea typeface="+mn-ea"/>
                <a:cs typeface="+mn-cs"/>
              </a:rPr>
              <a:t> in (8) samokolnico, </a:t>
            </a:r>
            <a:r>
              <a:rPr lang="sl-SI" sz="1200" b="0" i="0" kern="1200" dirty="0" err="1" smtClean="0">
                <a:solidFill>
                  <a:schemeClr val="tx1"/>
                </a:solidFill>
                <a:effectLst/>
                <a:latin typeface="+mn-lt"/>
                <a:ea typeface="+mn-ea"/>
                <a:cs typeface="+mn-cs"/>
              </a:rPr>
              <a:t>karjolo</a:t>
            </a:r>
            <a:r>
              <a:rPr lang="sl-SI" sz="1200" b="0" i="0" kern="1200" dirty="0" smtClean="0">
                <a:solidFill>
                  <a:schemeClr val="tx1"/>
                </a:solidFill>
                <a:effectLst/>
                <a:latin typeface="+mn-lt"/>
                <a:ea typeface="+mn-ea"/>
                <a:cs typeface="+mn-cs"/>
              </a:rPr>
              <a:t>. To orodje je potrebno takrat, ko zid obnavljamo ali na novo gradimo. Če je zid posut ali poškodovan, moramo odstraniti kamenje do temeljev. Prav zadnje navedeno orodje je potrebno za rušenje poškodovanih </a:t>
            </a:r>
            <a:r>
              <a:rPr lang="sl-SI" sz="1200" b="0" i="0" kern="1200" dirty="0" err="1" smtClean="0">
                <a:solidFill>
                  <a:schemeClr val="tx1"/>
                </a:solidFill>
                <a:effectLst/>
                <a:latin typeface="+mn-lt"/>
                <a:ea typeface="+mn-ea"/>
                <a:cs typeface="+mn-cs"/>
              </a:rPr>
              <a:t>suhozidnih</a:t>
            </a:r>
            <a:r>
              <a:rPr lang="sl-SI" sz="1200" b="0" i="0" kern="1200" dirty="0" smtClean="0">
                <a:solidFill>
                  <a:schemeClr val="tx1"/>
                </a:solidFill>
                <a:effectLst/>
                <a:latin typeface="+mn-lt"/>
                <a:ea typeface="+mn-ea"/>
                <a:cs typeface="+mn-cs"/>
              </a:rPr>
              <a:t> gradenj ter čiščenje zemlje in neutrjenega kamenja s terena za pripravo temeljev.</a:t>
            </a:r>
          </a:p>
          <a:p>
            <a:r>
              <a:rPr lang="sl-SI" sz="1200" b="0" i="0" kern="1200" dirty="0" smtClean="0">
                <a:solidFill>
                  <a:schemeClr val="tx1"/>
                </a:solidFill>
                <a:effectLst/>
                <a:latin typeface="+mn-lt"/>
                <a:ea typeface="+mn-ea"/>
                <a:cs typeface="+mn-cs"/>
              </a:rPr>
              <a:t>(1) Lopato uporabljamo za odmetavanje zemlje in nakladanje drobirja v plastično vedro, samokolnico ali kar na zid. </a:t>
            </a:r>
            <a:r>
              <a:rPr lang="sl-SI" dirty="0" smtClean="0"/>
              <a:t/>
            </a:r>
            <a:br>
              <a:rPr lang="sl-SI" dirty="0" smtClean="0"/>
            </a:br>
            <a:r>
              <a:rPr lang="sl-SI" sz="1200" b="0" i="0" kern="1200" dirty="0" smtClean="0">
                <a:solidFill>
                  <a:schemeClr val="tx1"/>
                </a:solidFill>
                <a:effectLst/>
                <a:latin typeface="+mn-lt"/>
                <a:ea typeface="+mn-ea"/>
                <a:cs typeface="+mn-cs"/>
              </a:rPr>
              <a:t>(2) Kramp nam olajša delo pri kopanju utrjene zemlje za izdelavo temeljev.</a:t>
            </a:r>
            <a:r>
              <a:rPr lang="sl-SI" dirty="0" smtClean="0"/>
              <a:t/>
            </a:r>
            <a:br>
              <a:rPr lang="sl-SI" dirty="0" smtClean="0"/>
            </a:br>
            <a:r>
              <a:rPr lang="sl-SI" sz="1200" b="0" i="0" kern="1200" dirty="0" smtClean="0">
                <a:solidFill>
                  <a:schemeClr val="tx1"/>
                </a:solidFill>
                <a:effectLst/>
                <a:latin typeface="+mn-lt"/>
                <a:ea typeface="+mn-ea"/>
                <a:cs typeface="+mn-cs"/>
              </a:rPr>
              <a:t>(3) Z motiko lahko postrgamo na kup prekopano zemljo in drobir. </a:t>
            </a:r>
            <a:r>
              <a:rPr lang="sl-SI" dirty="0" smtClean="0"/>
              <a:t/>
            </a:r>
            <a:br>
              <a:rPr lang="sl-SI" dirty="0" smtClean="0"/>
            </a:br>
            <a:r>
              <a:rPr lang="sl-SI" sz="1200" b="0" i="0" kern="1200" dirty="0" smtClean="0">
                <a:solidFill>
                  <a:schemeClr val="tx1"/>
                </a:solidFill>
                <a:effectLst/>
                <a:latin typeface="+mn-lt"/>
                <a:ea typeface="+mn-ea"/>
                <a:cs typeface="+mn-cs"/>
              </a:rPr>
              <a:t>(4) Težje kamnoseško kladivo uporabljamo pri razbijanju večjih skal, ki nimajo pravega lica in utrjevanju ali nabijanju manjših skal in drobirja za utrjevanje temeljev. </a:t>
            </a:r>
            <a:r>
              <a:rPr lang="sl-SI" dirty="0" smtClean="0"/>
              <a:t/>
            </a:r>
            <a:br>
              <a:rPr lang="sl-SI" dirty="0" smtClean="0"/>
            </a:br>
            <a:r>
              <a:rPr lang="sl-SI" sz="1200" b="0" i="0" kern="1200" dirty="0" smtClean="0">
                <a:solidFill>
                  <a:schemeClr val="tx1"/>
                </a:solidFill>
                <a:effectLst/>
                <a:latin typeface="+mn-lt"/>
                <a:ea typeface="+mn-ea"/>
                <a:cs typeface="+mn-cs"/>
              </a:rPr>
              <a:t>(5) Lažje kamnoseško kladivo uporabljamo za grobo obdelavo kamenja v lice in za razbijanje manjših kamnov. </a:t>
            </a:r>
            <a:r>
              <a:rPr lang="sl-SI" dirty="0" smtClean="0"/>
              <a:t/>
            </a:r>
            <a:br>
              <a:rPr lang="sl-SI" dirty="0" smtClean="0"/>
            </a:br>
            <a:r>
              <a:rPr lang="sl-SI" sz="1200" b="0" i="0" kern="1200" dirty="0" smtClean="0">
                <a:solidFill>
                  <a:schemeClr val="tx1"/>
                </a:solidFill>
                <a:effectLst/>
                <a:latin typeface="+mn-lt"/>
                <a:ea typeface="+mn-ea"/>
                <a:cs typeface="+mn-cs"/>
              </a:rPr>
              <a:t>(6) Železne grablje uporabljamo za grabljenje drobirja na kup ali poravnavanje pri temeljih. Z njimi lahko lepo poravnamo tudi zemljo ob zidu. </a:t>
            </a:r>
            <a:r>
              <a:rPr lang="sl-SI" dirty="0" smtClean="0"/>
              <a:t/>
            </a:r>
            <a:br>
              <a:rPr lang="sl-SI" dirty="0" smtClean="0"/>
            </a:br>
            <a:r>
              <a:rPr lang="sl-SI" sz="1200" b="0" i="0" kern="1200" dirty="0" smtClean="0">
                <a:solidFill>
                  <a:schemeClr val="tx1"/>
                </a:solidFill>
                <a:effectLst/>
                <a:latin typeface="+mn-lt"/>
                <a:ea typeface="+mn-ea"/>
                <a:cs typeface="+mn-cs"/>
              </a:rPr>
              <a:t>(7) Kovinski drog ni za vsakogar, ker ga lahko uporablja samo tisti, ki je vešč dela z njim. Uporabljamo ga predvsem za premikanje in dvigovanje večjih skal s postopkom protiuteži. Zelo neprijetno in boleče zna biti, če nam pri tem zdrsne izpod skale in nas udari, saj se je sunku težko izogniti. </a:t>
            </a:r>
            <a:r>
              <a:rPr lang="sl-SI" dirty="0" smtClean="0"/>
              <a:t/>
            </a:r>
            <a:br>
              <a:rPr lang="sl-SI" dirty="0" smtClean="0"/>
            </a:br>
            <a:r>
              <a:rPr lang="sl-SI" sz="1200" b="0" i="0" kern="1200" dirty="0" smtClean="0">
                <a:solidFill>
                  <a:schemeClr val="tx1"/>
                </a:solidFill>
                <a:effectLst/>
                <a:latin typeface="+mn-lt"/>
                <a:ea typeface="+mn-ea"/>
                <a:cs typeface="+mn-cs"/>
              </a:rPr>
              <a:t>(8) Samokolnico dejansko uporabljamo za vse tisto delo ob gradnji zidu, ki vključuje odvoz ali dovoz materiala. Pozorni morami biti, da je pnevmatika dobro napolnjena z zrakom, saj se bomo v nasprotnem primeru ob večji teži dodatno namučili pri potiskanju samokolnice.</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2</a:t>
            </a:fld>
            <a:endParaRPr lang="sl-SI"/>
          </a:p>
        </p:txBody>
      </p:sp>
    </p:spTree>
    <p:extLst>
      <p:ext uri="{BB962C8B-B14F-4D97-AF65-F5344CB8AC3E}">
        <p14:creationId xmlns:p14="http://schemas.microsoft.com/office/powerpoint/2010/main" val="333897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Med delom se je treba ves čas držati ravni zidarske vrvice in polagati kamne tako, da gradimo vodoravno plast. Ploščate kamne, ko jih uporabljate za izravnavanje višine plasti, primaknite na rob zida ob vrvici. Ozek in dolgi rob ploščatega kamna na zidnem licu razbija niz »monotonih« robnih kamnov in poveča estetski učinek. </a:t>
            </a:r>
            <a:r>
              <a:rPr lang="sl-SI" sz="1200" b="0" i="0" kern="1200" dirty="0" err="1" smtClean="0">
                <a:solidFill>
                  <a:schemeClr val="tx1"/>
                </a:solidFill>
                <a:effectLst/>
                <a:latin typeface="+mn-lt"/>
                <a:ea typeface="+mn-ea"/>
                <a:cs typeface="+mn-cs"/>
              </a:rPr>
              <a:t>Nenazadnje</a:t>
            </a:r>
            <a:r>
              <a:rPr lang="sl-SI" sz="1200" b="0" i="0" kern="1200" dirty="0" smtClean="0">
                <a:solidFill>
                  <a:schemeClr val="tx1"/>
                </a:solidFill>
                <a:effectLst/>
                <a:latin typeface="+mn-lt"/>
                <a:ea typeface="+mn-ea"/>
                <a:cs typeface="+mn-cs"/>
              </a:rPr>
              <a:t> ne gradimo z opeko, da bi moral biti vsak kamen enak.</a:t>
            </a:r>
          </a:p>
          <a:p>
            <a:r>
              <a:rPr lang="sl-SI" sz="1200" b="0" i="0" kern="1200" dirty="0" smtClean="0">
                <a:solidFill>
                  <a:schemeClr val="tx1"/>
                </a:solidFill>
                <a:effectLst/>
                <a:latin typeface="+mn-lt"/>
                <a:ea typeface="+mn-ea"/>
                <a:cs typeface="+mn-cs"/>
              </a:rPr>
              <a:t>Včasih lahko v plasti namenoma postavimo višji ali nižji robni kamen, da ga potem »lovimo« v tej ali naslednji plasti kamenja (ali celo v dveh naslednjih plasteh). Enak učinek dosežemo, kadar lice robnega kamna po videzu ni »pravilno« kvadratno, ampak na levi ali/in desni strani poševno in nato zopet s ploščatimi ali vrinjenimi kamni lovimo plast kamnov – to pot praviloma v isti plasti – do te mere, da smo izravnali plast kot podnožje za naslednjo.</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11</a:t>
            </a:fld>
            <a:endParaRPr lang="sl-SI"/>
          </a:p>
        </p:txBody>
      </p:sp>
    </p:spTree>
    <p:extLst>
      <p:ext uri="{BB962C8B-B14F-4D97-AF65-F5344CB8AC3E}">
        <p14:creationId xmlns:p14="http://schemas.microsoft.com/office/powerpoint/2010/main" val="150058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(Zemlje nikakor ne dodajamo pri zadrževalnem zidu, saj mora imeti lastnosti dobre drenaže od tal do vrha). </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13</a:t>
            </a:fld>
            <a:endParaRPr lang="sl-SI"/>
          </a:p>
        </p:txBody>
      </p:sp>
    </p:spTree>
    <p:extLst>
      <p:ext uri="{BB962C8B-B14F-4D97-AF65-F5344CB8AC3E}">
        <p14:creationId xmlns:p14="http://schemas.microsoft.com/office/powerpoint/2010/main" val="356963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Prav tako upoštevajte, da težnost pritiska naravnost navzdol. Če zid ne počiva na ploščati, vodoravni in izravnani ravnini, ga bo težnost počasi potisnila navzven.</a:t>
            </a:r>
          </a:p>
          <a:p>
            <a:r>
              <a:rPr lang="sl-SI" sz="1200" b="0" i="0" kern="1200" dirty="0" smtClean="0">
                <a:solidFill>
                  <a:schemeClr val="tx1"/>
                </a:solidFill>
                <a:effectLst/>
                <a:latin typeface="+mn-lt"/>
                <a:ea typeface="+mn-ea"/>
                <a:cs typeface="+mn-cs"/>
              </a:rPr>
              <a:t>Dve najbolj ravni in široki ploskvi vsakega kamna morata biti na dnu in na vrhu. Še bolj pomembno je prepričati se, da ima gornja ploskev vsakega kamna rahel naklon navznoter (in v nobenem primeru ne navzven). Stranice zida morajo biti navpične oziroma morajo imeti rahel nagib navznoter na obeh straneh pri višjih zidovih oziroma kadar gradimo zadrževalni zid.</a:t>
            </a:r>
          </a:p>
          <a:p>
            <a:r>
              <a:rPr lang="sl-SI" sz="1200" b="0" i="0" kern="1200" dirty="0" smtClean="0">
                <a:solidFill>
                  <a:schemeClr val="tx1"/>
                </a:solidFill>
                <a:effectLst/>
                <a:latin typeface="+mn-lt"/>
                <a:ea typeface="+mn-ea"/>
                <a:cs typeface="+mn-cs"/>
              </a:rPr>
              <a:t>Da bi dobili čvrsto konstrukcijo, morajo biti plasti kamenja v </a:t>
            </a:r>
            <a:r>
              <a:rPr lang="sl-SI" sz="1200" b="0" i="0" kern="1200" dirty="0" err="1" smtClean="0">
                <a:solidFill>
                  <a:schemeClr val="tx1"/>
                </a:solidFill>
                <a:effectLst/>
                <a:latin typeface="+mn-lt"/>
                <a:ea typeface="+mn-ea"/>
                <a:cs typeface="+mn-cs"/>
              </a:rPr>
              <a:t>čimbolj</a:t>
            </a:r>
            <a:r>
              <a:rPr lang="sl-SI" sz="1200" b="0" i="0" kern="1200" dirty="0" smtClean="0">
                <a:solidFill>
                  <a:schemeClr val="tx1"/>
                </a:solidFill>
                <a:effectLst/>
                <a:latin typeface="+mn-lt"/>
                <a:ea typeface="+mn-ea"/>
                <a:cs typeface="+mn-cs"/>
              </a:rPr>
              <a:t> ravni liniji. S »plastjo kamenja« označujemo vsako vodoravno vrsto, ki je postavljena v nizu. Plasti bi morale biti približno iste debeline. Vsako plast si prizadevajte povsem izravnati. Če ležišče za polaganje ni izravnano na isti višini, je treba nad ali pod novim kamnom namestiti bolj ploščat kamen ustrezne debeline. Če je lice kakšnega kamna precej višje od višine kamnite plasti, poskusite ujeti ravnino v naslednji plasti. Za dober rezultat je treba lego vsakega kamna preizkusiti tako, da se bo čvrsto prilegal vsaj petim kamnom: stranskima, dvema spodnjima in najmanj enemu velikemu sredinskemu kamnu v notranjosti zida. Dokler kamen ni čvrsto nameščen, ne smete graditi naprej.</a:t>
            </a:r>
          </a:p>
          <a:p>
            <a:r>
              <a:rPr lang="sl-SI" sz="1200" b="0" i="0" kern="1200" dirty="0" smtClean="0">
                <a:solidFill>
                  <a:schemeClr val="tx1"/>
                </a:solidFill>
                <a:effectLst/>
                <a:latin typeface="+mn-lt"/>
                <a:ea typeface="+mn-ea"/>
                <a:cs typeface="+mn-cs"/>
              </a:rPr>
              <a:t>Skrivnost stabilnih </a:t>
            </a:r>
            <a:r>
              <a:rPr lang="sl-SI" sz="1200" b="0" i="0" kern="1200" dirty="0" err="1" smtClean="0">
                <a:solidFill>
                  <a:schemeClr val="tx1"/>
                </a:solidFill>
                <a:effectLst/>
                <a:latin typeface="+mn-lt"/>
                <a:ea typeface="+mn-ea"/>
                <a:cs typeface="+mn-cs"/>
              </a:rPr>
              <a:t>suhozidov</a:t>
            </a:r>
            <a:r>
              <a:rPr lang="sl-SI" sz="1200" b="0" i="0" kern="1200" dirty="0" smtClean="0">
                <a:solidFill>
                  <a:schemeClr val="tx1"/>
                </a:solidFill>
                <a:effectLst/>
                <a:latin typeface="+mn-lt"/>
                <a:ea typeface="+mn-ea"/>
                <a:cs typeface="+mn-cs"/>
              </a:rPr>
              <a:t> leži v njihovem čvrstem nameščanju na podlago. Pri opeki je to mogoče brez težav; neobdelani kamni pa so zaradi nepravilnih oblik vedno vsaj malo neravni, zato se morate potruditi, da jih trdno namestite na njihovo mesto v zidu. Če se kamen maje, je bolje odbiti štrlino, napraviti jamico vanj ali mu pripraviti mesto pod njim v spodnji plasti, kot ga podlagati z majhnimi kamni. Če pa jih le uporabite, se prepričajte, da so res tesno zagozdeni med velike kamne. Na kamnito podlago lahko posujete malo zemlje. Ob dobro obdelanem kamnu je to dodaten ukrep, ki zagotavlja, da kamen čvrsto počiva na podlagi. </a:t>
            </a:r>
          </a:p>
          <a:p>
            <a:r>
              <a:rPr lang="sl-SI" sz="1200" b="0" i="0" kern="1200" dirty="0" smtClean="0">
                <a:solidFill>
                  <a:schemeClr val="tx1"/>
                </a:solidFill>
                <a:effectLst/>
                <a:latin typeface="+mn-lt"/>
                <a:ea typeface="+mn-ea"/>
                <a:cs typeface="+mn-cs"/>
              </a:rPr>
              <a:t>Ob dobremu, podolgovatemu in relativno ploščatemu kamenju ne smete v zidu nikdar ustvariti vertikalnih rež (tudi ne, če imate opravka s slabšim kamenjem), ki se nadaljujejo iz ene plasti kamenja v drugo, ker to nevarno zmanjša njegovo stabilnost. Napetosti se bodo koncentrirale na najšibkejši točki; zid se bo na tem mestu sčasoma zgubal in porušil. Vsak kamen mora počivati na dveh drugih v spodnji plasti. Preprosto pravilo »dva kamna čez enega, eden čez dva« ustvarja plastno prekrivajočo se čvrsto in stabilno konstrukcijo ter lep videz zidu. Poseben izziv pomeni gradnja zidov iz okroglega kamenja in kršja, ki zahteva kar neke vrste šesti čut za ugotavljanje, kateri kamni gredo kam in kako jih postavimo. To veščino lahko pridobimo le z izkušnjami.</a:t>
            </a:r>
          </a:p>
          <a:p>
            <a:endParaRPr lang="sl-SI" dirty="0" smtClean="0"/>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16</a:t>
            </a:fld>
            <a:endParaRPr lang="sl-SI"/>
          </a:p>
        </p:txBody>
      </p:sp>
    </p:spTree>
    <p:extLst>
      <p:ext uri="{BB962C8B-B14F-4D97-AF65-F5344CB8AC3E}">
        <p14:creationId xmlns:p14="http://schemas.microsoft.com/office/powerpoint/2010/main" val="165555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Sledimo „projektu za konec tedna“; zid</a:t>
            </a:r>
            <a:r>
              <a:rPr lang="sl-SI" baseline="0" dirty="0" smtClean="0"/>
              <a:t> se počasi obnavlja in raste v višino.</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19</a:t>
            </a:fld>
            <a:endParaRPr lang="sl-SI"/>
          </a:p>
        </p:txBody>
      </p:sp>
    </p:spTree>
    <p:extLst>
      <p:ext uri="{BB962C8B-B14F-4D97-AF65-F5344CB8AC3E}">
        <p14:creationId xmlns:p14="http://schemas.microsoft.com/office/powerpoint/2010/main" val="173636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Zidovi iz okroglega kamenja in kršja zahtevajo še posebno pozornost pri izvedbi osuševanja. Če pričakujete, da bo obilno deževje </a:t>
            </a:r>
            <a:r>
              <a:rPr lang="sl-SI" sz="1200" b="0" i="0" kern="1200" dirty="0" err="1" smtClean="0">
                <a:solidFill>
                  <a:schemeClr val="tx1"/>
                </a:solidFill>
                <a:effectLst/>
                <a:latin typeface="+mn-lt"/>
                <a:ea typeface="+mn-ea"/>
                <a:cs typeface="+mn-cs"/>
              </a:rPr>
              <a:t>povzročilomočne</a:t>
            </a:r>
            <a:r>
              <a:rPr lang="sl-SI" sz="1200" b="0" i="0" kern="1200" dirty="0" smtClean="0">
                <a:solidFill>
                  <a:schemeClr val="tx1"/>
                </a:solidFill>
                <a:effectLst/>
                <a:latin typeface="+mn-lt"/>
                <a:ea typeface="+mn-ea"/>
                <a:cs typeface="+mn-cs"/>
              </a:rPr>
              <a:t> vodne tokove skozi zid, morate že pri gradnji temeljev urediti drenažo. Močan vodni tok lahko spodnese zid, jarek v zemlji za zidom v strmini pa bo pomagal odvajati vodo tja, kamor želite. Dobro grajen zid potrebuje le malo letnega vzdrževanja. Preveriti ga je treba vsako pomlad. Čeprav to skoraj ni opazno, je vsak suhi zid v neprestanem gibanju zaradi posedanja, kajti zemljo pod njim postopoma odnaša tekoča </a:t>
            </a:r>
            <a:r>
              <a:rPr lang="sl-SI" sz="1200" b="0" i="0" kern="1200" dirty="0" err="1" smtClean="0">
                <a:solidFill>
                  <a:schemeClr val="tx1"/>
                </a:solidFill>
                <a:effectLst/>
                <a:latin typeface="+mn-lt"/>
                <a:ea typeface="+mn-ea"/>
                <a:cs typeface="+mn-cs"/>
              </a:rPr>
              <a:t>voda.Škodo</a:t>
            </a:r>
            <a:r>
              <a:rPr lang="sl-SI" sz="1200" b="0" i="0" kern="1200" dirty="0" smtClean="0">
                <a:solidFill>
                  <a:schemeClr val="tx1"/>
                </a:solidFill>
                <a:effectLst/>
                <a:latin typeface="+mn-lt"/>
                <a:ea typeface="+mn-ea"/>
                <a:cs typeface="+mn-cs"/>
              </a:rPr>
              <a:t> lahko povzročijo tudi majhne živali, ki si poiščejo v zidih svoja bivališča in gnezdišča, pes, ki koplje jamo za podlasico ali otroci, ki se podijo po vrhu zida... Najprej se bodo premaknili slabo nameščeni kamni. Manjkajoče kamne je treba nadomestiti z novimi. Z rednim pregledovanjem zidov boste bolje spoznali njihove dobre in slabe konstrukcijske točke. Plezalkam in grmičevju ne smete pustiti, da se zakoreninijo v zidu. Korenine lahko počasi, a vztrajno potiskajo kamne narazen. Rastline, ki vsako pomlad napadajo zid, posekajte. Letno preverite vse osuševalne jarke. Odstranite ptičja gnezda, listje in vejice, ki se nabirajo v njih in jih lahko zamašijo. In končno boste morda želeli zaradi razumljivega ponosa, da ste zgradili tako pomembno strukturo, zid označiti. Označite ga! Z majhnim dletom lahko vsekate vaše začetnice in letnico izdelave zidu. Črke in številke izdolbite tako, da naredite brazde v obliki črke V. Izberite največji </a:t>
            </a:r>
            <a:r>
              <a:rPr lang="sl-SI" sz="1200" b="0" i="0" u="none" strike="noStrike" kern="1200" dirty="0" smtClean="0">
                <a:solidFill>
                  <a:schemeClr val="tx1"/>
                </a:solidFill>
                <a:effectLst/>
                <a:latin typeface="+mn-lt"/>
                <a:ea typeface="+mn-ea"/>
                <a:cs typeface="+mn-cs"/>
                <a:hlinkClick r:id="rId3" tooltip="kamnita posoda"/>
              </a:rPr>
              <a:t>kamen</a:t>
            </a:r>
            <a:r>
              <a:rPr lang="sl-SI" sz="1200" b="0" i="0" kern="1200" dirty="0" smtClean="0">
                <a:solidFill>
                  <a:schemeClr val="tx1"/>
                </a:solidFill>
                <a:effectLst/>
                <a:latin typeface="+mn-lt"/>
                <a:ea typeface="+mn-ea"/>
                <a:cs typeface="+mn-cs"/>
              </a:rPr>
              <a:t> v vašem najlepšem vogalu, koncu ali stopnicah tako, da bo dobro opazen. Skromnost ob dobro zgrajenem kamnitem </a:t>
            </a:r>
            <a:r>
              <a:rPr lang="sl-SI" sz="1200" b="0" i="0" kern="1200" dirty="0" err="1" smtClean="0">
                <a:solidFill>
                  <a:schemeClr val="tx1"/>
                </a:solidFill>
                <a:effectLst/>
                <a:latin typeface="+mn-lt"/>
                <a:ea typeface="+mn-ea"/>
                <a:cs typeface="+mn-cs"/>
              </a:rPr>
              <a:t>suhozidu</a:t>
            </a:r>
            <a:r>
              <a:rPr lang="sl-SI" sz="1200" b="0" i="0" kern="1200" dirty="0" smtClean="0">
                <a:solidFill>
                  <a:schemeClr val="tx1"/>
                </a:solidFill>
                <a:effectLst/>
                <a:latin typeface="+mn-lt"/>
                <a:ea typeface="+mn-ea"/>
                <a:cs typeface="+mn-cs"/>
              </a:rPr>
              <a:t> je povsem odveč.</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21</a:t>
            </a:fld>
            <a:endParaRPr lang="sl-SI"/>
          </a:p>
        </p:txBody>
      </p:sp>
    </p:spTree>
    <p:extLst>
      <p:ext uri="{BB962C8B-B14F-4D97-AF65-F5344CB8AC3E}">
        <p14:creationId xmlns:p14="http://schemas.microsoft.com/office/powerpoint/2010/main" val="2371577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Zidovi zadržujejo močne horizontalne sile, ki nanje pritiskajo z nagnjenega terena, zato morajo biti trdni in dobro strukturno povezani. Za povečanje nosilnosti so v višje zidove (visoke npr. 2,5 m) običajno vgradili kamnite konzole, ki so lahko služile kot nosilci za pergolo, ipd. Višina zadrževalnih zidov je odvisna od lastnosti (strmine) terena in niha od približno pol do 3 metre, redko več. Za gradnjo višjih zadrževalnih zidov so uporabljali večje in pravilneje oblikovane kamne, ker zagotavlja kakovostnejša gradnja večjo stabilnost konstrukcij. Dobro zgrajeni zidovi so lahko obstali kar nekaj desetletij, tudi več. Da bi se njegova zadrževalna moč še povečala, mora biti vsak zid, višji od pol metra, nagnjen proti pobočju, debelina podnožja pa mora obsegati najmanj tretjino pa tja do polovice in več višine </a:t>
            </a:r>
            <a:r>
              <a:rPr lang="sl-SI" sz="1200" b="0" i="0" kern="1200" dirty="0" err="1" smtClean="0">
                <a:solidFill>
                  <a:schemeClr val="tx1"/>
                </a:solidFill>
                <a:effectLst/>
                <a:latin typeface="+mn-lt"/>
                <a:ea typeface="+mn-ea"/>
                <a:cs typeface="+mn-cs"/>
              </a:rPr>
              <a:t>zidu.Na</a:t>
            </a:r>
            <a:r>
              <a:rPr lang="sl-SI" sz="1200" b="0" i="0" kern="1200" dirty="0" smtClean="0">
                <a:solidFill>
                  <a:schemeClr val="tx1"/>
                </a:solidFill>
                <a:effectLst/>
                <a:latin typeface="+mn-lt"/>
                <a:ea typeface="+mn-ea"/>
                <a:cs typeface="+mn-cs"/>
              </a:rPr>
              <a:t> edino lice zadrževalnega zidu so vgrajeni najboljši kamni. Od tam segajo v njegovo notranjost (proti zemljini) podolgovati prečniki, ki skrbijo za statično trdnost in povezanost zidne strukture. Velikost kamnov se proti notranjosti zida (zemljini) zmanjšuje do »</a:t>
            </a:r>
            <a:r>
              <a:rPr lang="sl-SI" sz="1200" b="0" i="0" kern="1200" dirty="0" err="1" smtClean="0">
                <a:solidFill>
                  <a:schemeClr val="tx1"/>
                </a:solidFill>
                <a:effectLst/>
                <a:latin typeface="+mn-lt"/>
                <a:ea typeface="+mn-ea"/>
                <a:cs typeface="+mn-cs"/>
              </a:rPr>
              <a:t>škajic</a:t>
            </a:r>
            <a:r>
              <a:rPr lang="sl-SI" sz="1200" b="0" i="0" kern="1200" dirty="0" smtClean="0">
                <a:solidFill>
                  <a:schemeClr val="tx1"/>
                </a:solidFill>
                <a:effectLst/>
                <a:latin typeface="+mn-lt"/>
                <a:ea typeface="+mn-ea"/>
                <a:cs typeface="+mn-cs"/>
              </a:rPr>
              <a:t>«, ostankov kamenja in drobirja, ki je nastal pri obdelavi kamenja. Zadrževalni zidovi morajo omogočati dobro odtekanje vode – drenažo, zato so bili grajeni le iz kamnitega gradiva, brez dodajanja zemlje.</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22</a:t>
            </a:fld>
            <a:endParaRPr lang="sl-SI"/>
          </a:p>
        </p:txBody>
      </p:sp>
    </p:spTree>
    <p:extLst>
      <p:ext uri="{BB962C8B-B14F-4D97-AF65-F5344CB8AC3E}">
        <p14:creationId xmlns:p14="http://schemas.microsoft.com/office/powerpoint/2010/main" val="370987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No tako pa se je zaključil „projekt za en konec tedna“. Čisto spodobno, mar ne?</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23</a:t>
            </a:fld>
            <a:endParaRPr lang="sl-SI"/>
          </a:p>
        </p:txBody>
      </p:sp>
    </p:spTree>
    <p:extLst>
      <p:ext uri="{BB962C8B-B14F-4D97-AF65-F5344CB8AC3E}">
        <p14:creationId xmlns:p14="http://schemas.microsoft.com/office/powerpoint/2010/main" val="243964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Tole pa je mejni zid na</a:t>
            </a:r>
            <a:r>
              <a:rPr lang="sl-SI" baseline="0" dirty="0" smtClean="0"/>
              <a:t> moji </a:t>
            </a:r>
            <a:r>
              <a:rPr lang="sl-SI" baseline="0" dirty="0" err="1" smtClean="0"/>
              <a:t>korti</a:t>
            </a:r>
            <a:r>
              <a:rPr lang="sl-SI" baseline="0" dirty="0" smtClean="0"/>
              <a:t>. Tako je </a:t>
            </a:r>
            <a:r>
              <a:rPr lang="sl-SI" baseline="0" dirty="0" err="1" smtClean="0"/>
              <a:t>zgledal</a:t>
            </a:r>
            <a:r>
              <a:rPr lang="sl-SI" baseline="0" smtClean="0"/>
              <a:t> nekoč in tako danes.</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24</a:t>
            </a:fld>
            <a:endParaRPr lang="sl-SI"/>
          </a:p>
        </p:txBody>
      </p:sp>
    </p:spTree>
    <p:extLst>
      <p:ext uri="{BB962C8B-B14F-4D97-AF65-F5344CB8AC3E}">
        <p14:creationId xmlns:p14="http://schemas.microsoft.com/office/powerpoint/2010/main" val="87220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Poleg težkega orodja je v nekaterih primerih gradenj treba uporabljati še naslednje orodje: (1) dleto, </a:t>
            </a:r>
            <a:r>
              <a:rPr lang="sl-SI" sz="1200" b="0" i="0" kern="1200" dirty="0" err="1" smtClean="0">
                <a:solidFill>
                  <a:schemeClr val="tx1"/>
                </a:solidFill>
                <a:effectLst/>
                <a:latin typeface="+mn-lt"/>
                <a:ea typeface="+mn-ea"/>
                <a:cs typeface="+mn-cs"/>
              </a:rPr>
              <a:t>škarpel</a:t>
            </a:r>
            <a:r>
              <a:rPr lang="sl-SI" sz="1200" b="0" i="0" kern="1200" dirty="0" smtClean="0">
                <a:solidFill>
                  <a:schemeClr val="tx1"/>
                </a:solidFill>
                <a:effectLst/>
                <a:latin typeface="+mn-lt"/>
                <a:ea typeface="+mn-ea"/>
                <a:cs typeface="+mn-cs"/>
              </a:rPr>
              <a:t>, (2) </a:t>
            </a:r>
            <a:r>
              <a:rPr lang="sl-SI" sz="1200" b="0" i="0" kern="1200" dirty="0" err="1" smtClean="0">
                <a:solidFill>
                  <a:schemeClr val="tx1"/>
                </a:solidFill>
                <a:effectLst/>
                <a:latin typeface="+mn-lt"/>
                <a:ea typeface="+mn-ea"/>
                <a:cs typeface="+mn-cs"/>
              </a:rPr>
              <a:t>macolca</a:t>
            </a:r>
            <a:r>
              <a:rPr lang="sl-SI" sz="1200" b="0" i="0" kern="1200" dirty="0" smtClean="0">
                <a:solidFill>
                  <a:schemeClr val="tx1"/>
                </a:solidFill>
                <a:effectLst/>
                <a:latin typeface="+mn-lt"/>
                <a:ea typeface="+mn-ea"/>
                <a:cs typeface="+mn-cs"/>
              </a:rPr>
              <a:t>, (3) lažje obdelovalno kladivo, </a:t>
            </a:r>
            <a:r>
              <a:rPr lang="sl-SI" sz="1200" b="0" i="0" kern="1200" dirty="0" err="1" smtClean="0">
                <a:solidFill>
                  <a:schemeClr val="tx1"/>
                </a:solidFill>
                <a:effectLst/>
                <a:latin typeface="+mn-lt"/>
                <a:ea typeface="+mn-ea"/>
                <a:cs typeface="+mn-cs"/>
              </a:rPr>
              <a:t>bt</a:t>
            </a:r>
            <a:r>
              <a:rPr lang="sl-SI" sz="1200" b="0" i="0" kern="1200" dirty="0" smtClean="0">
                <a:solidFill>
                  <a:schemeClr val="tx1"/>
                </a:solidFill>
                <a:effectLst/>
                <a:latin typeface="+mn-lt"/>
                <a:ea typeface="+mn-ea"/>
                <a:cs typeface="+mn-cs"/>
              </a:rPr>
              <a:t>, (4) težje obdelovalno kladivo s špico, (5) tračni, vsaj petmetrski meter, (6) vodno tehtnico, (7) zidarski svinčnik, (8) vodoodporen flomaster, (9) mizarsko kladivo, (10) </a:t>
            </a:r>
            <a:r>
              <a:rPr lang="sl-SI" sz="1200" b="0" i="0" kern="1200" dirty="0" err="1" smtClean="0">
                <a:solidFill>
                  <a:schemeClr val="tx1"/>
                </a:solidFill>
                <a:effectLst/>
                <a:latin typeface="+mn-lt"/>
                <a:ea typeface="+mn-ea"/>
                <a:cs typeface="+mn-cs"/>
              </a:rPr>
              <a:t>level</a:t>
            </a:r>
            <a:r>
              <a:rPr lang="sl-SI" sz="1200" b="0" i="0" kern="1200" dirty="0" smtClean="0">
                <a:solidFill>
                  <a:schemeClr val="tx1"/>
                </a:solidFill>
                <a:effectLst/>
                <a:latin typeface="+mn-lt"/>
                <a:ea typeface="+mn-ea"/>
                <a:cs typeface="+mn-cs"/>
              </a:rPr>
              <a:t>, (11) žeblje, </a:t>
            </a:r>
            <a:r>
              <a:rPr lang="sl-SI" sz="1200" b="0" i="0" kern="1200" dirty="0" err="1" smtClean="0">
                <a:solidFill>
                  <a:schemeClr val="tx1"/>
                </a:solidFill>
                <a:effectLst/>
                <a:latin typeface="+mn-lt"/>
                <a:ea typeface="+mn-ea"/>
                <a:cs typeface="+mn-cs"/>
              </a:rPr>
              <a:t>cveke</a:t>
            </a:r>
            <a:r>
              <a:rPr lang="sl-SI" sz="1200" b="0" i="0" kern="1200" dirty="0" smtClean="0">
                <a:solidFill>
                  <a:schemeClr val="tx1"/>
                </a:solidFill>
                <a:effectLst/>
                <a:latin typeface="+mn-lt"/>
                <a:ea typeface="+mn-ea"/>
                <a:cs typeface="+mn-cs"/>
              </a:rPr>
              <a:t>, (12) zidarsko vrvico, </a:t>
            </a:r>
            <a:r>
              <a:rPr lang="sl-SI" sz="1200" b="0" i="0" kern="1200" dirty="0" err="1" smtClean="0">
                <a:solidFill>
                  <a:schemeClr val="tx1"/>
                </a:solidFill>
                <a:effectLst/>
                <a:latin typeface="+mn-lt"/>
                <a:ea typeface="+mn-ea"/>
                <a:cs typeface="+mn-cs"/>
              </a:rPr>
              <a:t>špago</a:t>
            </a:r>
            <a:r>
              <a:rPr lang="sl-SI" sz="1200" b="0" i="0" kern="1200" dirty="0" smtClean="0">
                <a:solidFill>
                  <a:schemeClr val="tx1"/>
                </a:solidFill>
                <a:effectLst/>
                <a:latin typeface="+mn-lt"/>
                <a:ea typeface="+mn-ea"/>
                <a:cs typeface="+mn-cs"/>
              </a:rPr>
              <a:t>, (13) žico, </a:t>
            </a:r>
            <a:r>
              <a:rPr lang="sl-SI" sz="1200" b="0" i="0" kern="1200" dirty="0" err="1" smtClean="0">
                <a:solidFill>
                  <a:schemeClr val="tx1"/>
                </a:solidFill>
                <a:effectLst/>
                <a:latin typeface="+mn-lt"/>
                <a:ea typeface="+mn-ea"/>
                <a:cs typeface="+mn-cs"/>
              </a:rPr>
              <a:t>drat</a:t>
            </a:r>
            <a:r>
              <a:rPr lang="sl-SI" sz="1200" b="0" i="0" kern="1200" dirty="0" smtClean="0">
                <a:solidFill>
                  <a:schemeClr val="tx1"/>
                </a:solidFill>
                <a:effectLst/>
                <a:latin typeface="+mn-lt"/>
                <a:ea typeface="+mn-ea"/>
                <a:cs typeface="+mn-cs"/>
              </a:rPr>
              <a:t>, (14) plastično vedro, </a:t>
            </a:r>
            <a:r>
              <a:rPr lang="sl-SI" sz="1200" b="0" i="0" kern="1200" dirty="0" err="1" smtClean="0">
                <a:solidFill>
                  <a:schemeClr val="tx1"/>
                </a:solidFill>
                <a:effectLst/>
                <a:latin typeface="+mn-lt"/>
                <a:ea typeface="+mn-ea"/>
                <a:cs typeface="+mn-cs"/>
              </a:rPr>
              <a:t>kalanje</a:t>
            </a:r>
            <a:r>
              <a:rPr lang="sl-SI" sz="1200" b="0" i="0" kern="1200" dirty="0" smtClean="0">
                <a:solidFill>
                  <a:schemeClr val="tx1"/>
                </a:solidFill>
                <a:effectLst/>
                <a:latin typeface="+mn-lt"/>
                <a:ea typeface="+mn-ea"/>
                <a:cs typeface="+mn-cs"/>
              </a:rPr>
              <a:t>, </a:t>
            </a:r>
            <a:r>
              <a:rPr lang="sl-SI" sz="1200" b="0" i="0" u="none" strike="noStrike" kern="1200" dirty="0" err="1" smtClean="0">
                <a:solidFill>
                  <a:schemeClr val="tx1"/>
                </a:solidFill>
                <a:effectLst/>
                <a:latin typeface="+mn-lt"/>
                <a:ea typeface="+mn-ea"/>
                <a:cs typeface="+mn-cs"/>
                <a:hlinkClick r:id="rId3" tooltip="vedro"/>
              </a:rPr>
              <a:t>štenjak</a:t>
            </a:r>
            <a:r>
              <a:rPr lang="sl-SI" sz="1200" b="0" i="0" kern="1200" dirty="0" smtClean="0">
                <a:solidFill>
                  <a:schemeClr val="tx1"/>
                </a:solidFill>
                <a:effectLst/>
                <a:latin typeface="+mn-lt"/>
                <a:ea typeface="+mn-ea"/>
                <a:cs typeface="+mn-cs"/>
              </a:rPr>
              <a:t> ali </a:t>
            </a:r>
            <a:r>
              <a:rPr lang="sl-SI" sz="1200" b="0" i="0" kern="1200" dirty="0" err="1" smtClean="0">
                <a:solidFill>
                  <a:schemeClr val="tx1"/>
                </a:solidFill>
                <a:effectLst/>
                <a:latin typeface="+mn-lt"/>
                <a:ea typeface="+mn-ea"/>
                <a:cs typeface="+mn-cs"/>
              </a:rPr>
              <a:t>kalavnek</a:t>
            </a:r>
            <a:r>
              <a:rPr lang="sl-SI" sz="1200" b="0" i="0" kern="1200" dirty="0" smtClean="0">
                <a:solidFill>
                  <a:schemeClr val="tx1"/>
                </a:solidFill>
                <a:effectLst/>
                <a:latin typeface="+mn-lt"/>
                <a:ea typeface="+mn-ea"/>
                <a:cs typeface="+mn-cs"/>
              </a:rPr>
              <a:t>, pa tudi pripomočke, kot so leseni količki, </a:t>
            </a:r>
            <a:r>
              <a:rPr lang="sl-SI" sz="1200" b="0" i="0" kern="1200" dirty="0" err="1" smtClean="0">
                <a:solidFill>
                  <a:schemeClr val="tx1"/>
                </a:solidFill>
                <a:effectLst/>
                <a:latin typeface="+mn-lt"/>
                <a:ea typeface="+mn-ea"/>
                <a:cs typeface="+mn-cs"/>
              </a:rPr>
              <a:t>rijemelčki</a:t>
            </a:r>
            <a:r>
              <a:rPr lang="sl-SI" sz="1200" b="0" i="0" kern="1200" dirty="0" smtClean="0">
                <a:solidFill>
                  <a:schemeClr val="tx1"/>
                </a:solidFill>
                <a:effectLst/>
                <a:latin typeface="+mn-lt"/>
                <a:ea typeface="+mn-ea"/>
                <a:cs typeface="+mn-cs"/>
              </a:rPr>
              <a:t>, letve, </a:t>
            </a:r>
            <a:r>
              <a:rPr lang="sl-SI" sz="1200" b="0" i="0" kern="1200" dirty="0" err="1" smtClean="0">
                <a:solidFill>
                  <a:schemeClr val="tx1"/>
                </a:solidFill>
                <a:effectLst/>
                <a:latin typeface="+mn-lt"/>
                <a:ea typeface="+mn-ea"/>
                <a:cs typeface="+mn-cs"/>
              </a:rPr>
              <a:t>lajšte</a:t>
            </a:r>
            <a:r>
              <a:rPr lang="sl-SI" sz="1200" b="0" i="0" kern="1200" dirty="0" smtClean="0">
                <a:solidFill>
                  <a:schemeClr val="tx1"/>
                </a:solidFill>
                <a:effectLst/>
                <a:latin typeface="+mn-lt"/>
                <a:ea typeface="+mn-ea"/>
                <a:cs typeface="+mn-cs"/>
              </a:rPr>
              <a:t>, in svinčnica, </a:t>
            </a:r>
            <a:r>
              <a:rPr lang="sl-SI" sz="1200" b="0" i="0" kern="1200" dirty="0" err="1" smtClean="0">
                <a:solidFill>
                  <a:schemeClr val="tx1"/>
                </a:solidFill>
                <a:effectLst/>
                <a:latin typeface="+mn-lt"/>
                <a:ea typeface="+mn-ea"/>
                <a:cs typeface="+mn-cs"/>
              </a:rPr>
              <a:t>plajba</a:t>
            </a:r>
            <a:r>
              <a:rPr lang="sl-SI" sz="1200" b="0" i="0" kern="1200" dirty="0" smtClean="0">
                <a:solidFill>
                  <a:schemeClr val="tx1"/>
                </a:solidFill>
                <a:effectLst/>
                <a:latin typeface="+mn-lt"/>
                <a:ea typeface="+mn-ea"/>
                <a:cs typeface="+mn-cs"/>
              </a:rPr>
              <a:t>. To orodje in pripomočki naj bi se uporabljali pri nekaterih vrstah </a:t>
            </a:r>
            <a:r>
              <a:rPr lang="sl-SI" sz="1200" b="0" i="0" kern="1200" dirty="0" err="1" smtClean="0">
                <a:solidFill>
                  <a:schemeClr val="tx1"/>
                </a:solidFill>
                <a:effectLst/>
                <a:latin typeface="+mn-lt"/>
                <a:ea typeface="+mn-ea"/>
                <a:cs typeface="+mn-cs"/>
              </a:rPr>
              <a:t>suhozidne</a:t>
            </a:r>
            <a:r>
              <a:rPr lang="sl-SI" sz="1200" b="0" i="0" kern="1200" dirty="0" smtClean="0">
                <a:solidFill>
                  <a:schemeClr val="tx1"/>
                </a:solidFill>
                <a:effectLst/>
                <a:latin typeface="+mn-lt"/>
                <a:ea typeface="+mn-ea"/>
                <a:cs typeface="+mn-cs"/>
              </a:rPr>
              <a:t> gradnje. Uporabo orodja in pripomočkov bomo navajali pri rušenju poškodovanih zidov in različnih načinih gradnje.</a:t>
            </a:r>
          </a:p>
          <a:p>
            <a:endParaRPr lang="sl-SI"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(1) </a:t>
            </a:r>
            <a:r>
              <a:rPr lang="sl-SI" sz="1200" b="0" i="0" kern="1200" dirty="0" err="1" smtClean="0">
                <a:solidFill>
                  <a:schemeClr val="tx1"/>
                </a:solidFill>
                <a:effectLst/>
                <a:latin typeface="+mn-lt"/>
                <a:ea typeface="+mn-ea"/>
                <a:cs typeface="+mn-cs"/>
              </a:rPr>
              <a:t>Škarpel</a:t>
            </a:r>
            <a:r>
              <a:rPr lang="sl-SI" sz="1200" b="0" i="0" kern="1200" dirty="0" smtClean="0">
                <a:solidFill>
                  <a:schemeClr val="tx1"/>
                </a:solidFill>
                <a:effectLst/>
                <a:latin typeface="+mn-lt"/>
                <a:ea typeface="+mn-ea"/>
                <a:cs typeface="+mn-cs"/>
              </a:rPr>
              <a:t> in </a:t>
            </a:r>
            <a:r>
              <a:rPr lang="sl-SI" sz="1200" b="0" i="0" kern="1200" dirty="0" err="1" smtClean="0">
                <a:solidFill>
                  <a:schemeClr val="tx1"/>
                </a:solidFill>
                <a:effectLst/>
                <a:latin typeface="+mn-lt"/>
                <a:ea typeface="+mn-ea"/>
                <a:cs typeface="+mn-cs"/>
              </a:rPr>
              <a:t>macolco</a:t>
            </a:r>
            <a:r>
              <a:rPr lang="sl-SI" sz="1200" b="0" i="0" kern="1200" dirty="0" smtClean="0">
                <a:solidFill>
                  <a:schemeClr val="tx1"/>
                </a:solidFill>
                <a:effectLst/>
                <a:latin typeface="+mn-lt"/>
                <a:ea typeface="+mn-ea"/>
                <a:cs typeface="+mn-cs"/>
              </a:rPr>
              <a:t> (2) uporabljamo za lepše obdelovanje kamenja in razkol </a:t>
            </a:r>
            <a:r>
              <a:rPr lang="sl-SI" sz="1200" b="0" i="0" kern="1200" dirty="0" err="1" smtClean="0">
                <a:solidFill>
                  <a:schemeClr val="tx1"/>
                </a:solidFill>
                <a:effectLst/>
                <a:latin typeface="+mn-lt"/>
                <a:ea typeface="+mn-ea"/>
                <a:cs typeface="+mn-cs"/>
              </a:rPr>
              <a:t>skrl</a:t>
            </a:r>
            <a:r>
              <a:rPr lang="sl-SI" sz="1200" b="0" i="0" kern="1200" dirty="0" smtClean="0">
                <a:solidFill>
                  <a:schemeClr val="tx1"/>
                </a:solidFill>
                <a:effectLst/>
                <a:latin typeface="+mn-lt"/>
                <a:ea typeface="+mn-ea"/>
                <a:cs typeface="+mn-cs"/>
              </a:rPr>
              <a:t>. </a:t>
            </a:r>
            <a:r>
              <a:rPr lang="sl-SI" dirty="0" smtClean="0"/>
              <a:t/>
            </a:r>
            <a:br>
              <a:rPr lang="sl-SI" dirty="0" smtClean="0"/>
            </a:br>
            <a:r>
              <a:rPr lang="sl-SI" sz="1200" b="0" i="0" kern="1200" dirty="0" smtClean="0">
                <a:solidFill>
                  <a:schemeClr val="tx1"/>
                </a:solidFill>
                <a:effectLst/>
                <a:latin typeface="+mn-lt"/>
                <a:ea typeface="+mn-ea"/>
                <a:cs typeface="+mn-cs"/>
              </a:rPr>
              <a:t>(3) Lažje obdelovalno kladivo uporabljamo za manjšo obdelavo robov kamenja v lice. </a:t>
            </a:r>
            <a:r>
              <a:rPr lang="sl-SI" dirty="0" smtClean="0"/>
              <a:t/>
            </a:r>
            <a:br>
              <a:rPr lang="sl-SI" dirty="0" smtClean="0"/>
            </a:br>
            <a:r>
              <a:rPr lang="sl-SI" sz="1200" b="0" i="0" kern="1200" dirty="0" smtClean="0">
                <a:solidFill>
                  <a:schemeClr val="tx1"/>
                </a:solidFill>
                <a:effectLst/>
                <a:latin typeface="+mn-lt"/>
                <a:ea typeface="+mn-ea"/>
                <a:cs typeface="+mn-cs"/>
              </a:rPr>
              <a:t>(4) Težje obdelovalno kladivo s špico uporabljamo za večje odlome, špico pa za natančnejšo obdelavo lica. </a:t>
            </a:r>
            <a:r>
              <a:rPr lang="sl-SI" dirty="0" smtClean="0"/>
              <a:t/>
            </a:r>
            <a:br>
              <a:rPr lang="sl-SI" dirty="0" smtClean="0"/>
            </a:br>
            <a:r>
              <a:rPr lang="sl-SI" sz="1200" b="0" i="0" kern="1200" dirty="0" smtClean="0">
                <a:solidFill>
                  <a:schemeClr val="tx1"/>
                </a:solidFill>
                <a:effectLst/>
                <a:latin typeface="+mn-lt"/>
                <a:ea typeface="+mn-ea"/>
                <a:cs typeface="+mn-cs"/>
              </a:rPr>
              <a:t>(5) Tračni meter uporabljamo za meritve pri količenju in nastavitvah letev in količkov. Lahko ga uporabimo tudi pri obdelavi kamenja na mero, zlasti za konce in vogale zidov. </a:t>
            </a:r>
            <a:r>
              <a:rPr lang="sl-SI" dirty="0" smtClean="0"/>
              <a:t/>
            </a:r>
            <a:br>
              <a:rPr lang="sl-SI" dirty="0" smtClean="0"/>
            </a:br>
            <a:r>
              <a:rPr lang="sl-SI" sz="1200" b="0" i="0" kern="1200" dirty="0" smtClean="0">
                <a:solidFill>
                  <a:schemeClr val="tx1"/>
                </a:solidFill>
                <a:effectLst/>
                <a:latin typeface="+mn-lt"/>
                <a:ea typeface="+mn-ea"/>
                <a:cs typeface="+mn-cs"/>
              </a:rPr>
              <a:t>(6) Z vodno tehtnico lahko določimo pokončne in vodoravne linije zidu s količenjem. </a:t>
            </a:r>
            <a:r>
              <a:rPr lang="sl-SI" dirty="0" smtClean="0"/>
              <a:t/>
            </a:r>
            <a:br>
              <a:rPr lang="sl-SI" dirty="0" smtClean="0"/>
            </a:br>
            <a:r>
              <a:rPr lang="sl-SI" sz="1200" b="0" i="0" kern="1200" dirty="0" smtClean="0">
                <a:solidFill>
                  <a:schemeClr val="tx1"/>
                </a:solidFill>
                <a:effectLst/>
                <a:latin typeface="+mn-lt"/>
                <a:ea typeface="+mn-ea"/>
                <a:cs typeface="+mn-cs"/>
              </a:rPr>
              <a:t>(7) Zidarski svinčnik uporabljamo za označevanje meril na kamnu. </a:t>
            </a:r>
            <a:r>
              <a:rPr lang="sl-SI" dirty="0" smtClean="0"/>
              <a:t/>
            </a:r>
            <a:br>
              <a:rPr lang="sl-SI" dirty="0" smtClean="0"/>
            </a:br>
            <a:r>
              <a:rPr lang="sl-SI" sz="1200" b="0" i="0" kern="1200" dirty="0" smtClean="0">
                <a:solidFill>
                  <a:schemeClr val="tx1"/>
                </a:solidFill>
                <a:effectLst/>
                <a:latin typeface="+mn-lt"/>
                <a:ea typeface="+mn-ea"/>
                <a:cs typeface="+mn-cs"/>
              </a:rPr>
              <a:t>(8) Flomaster nam bo v pomoč za označevanje na lesenih delih količenja. </a:t>
            </a:r>
            <a:r>
              <a:rPr lang="sl-SI" dirty="0" smtClean="0"/>
              <a:t/>
            </a:r>
            <a:br>
              <a:rPr lang="sl-SI" dirty="0" smtClean="0"/>
            </a:br>
            <a:r>
              <a:rPr lang="sl-SI" sz="1200" b="0" i="0" kern="1200" dirty="0" smtClean="0">
                <a:solidFill>
                  <a:schemeClr val="tx1"/>
                </a:solidFill>
                <a:effectLst/>
                <a:latin typeface="+mn-lt"/>
                <a:ea typeface="+mn-ea"/>
                <a:cs typeface="+mn-cs"/>
              </a:rPr>
              <a:t>(9) Mizarsko kladivo uporabljamo za zabijanje žebljev </a:t>
            </a:r>
            <a:r>
              <a:rPr lang="sl-SI" dirty="0" smtClean="0"/>
              <a:t/>
            </a:r>
            <a:br>
              <a:rPr lang="sl-SI" dirty="0" smtClean="0"/>
            </a:br>
            <a:r>
              <a:rPr lang="sl-SI" sz="1200" b="0" i="0" kern="1200" dirty="0" smtClean="0">
                <a:solidFill>
                  <a:schemeClr val="tx1"/>
                </a:solidFill>
                <a:effectLst/>
                <a:latin typeface="+mn-lt"/>
                <a:ea typeface="+mn-ea"/>
                <a:cs typeface="+mn-cs"/>
              </a:rPr>
              <a:t>(10) Laserska tehtnica nam bo v pomoč pri določanju višine in nagiba daljšega dela zidu, saj bi morali v nasprotnem primeru uporabljati staro metodo s plastično prozorno cevjo za vodo. </a:t>
            </a:r>
            <a:r>
              <a:rPr lang="sl-SI" dirty="0" smtClean="0"/>
              <a:t/>
            </a:r>
            <a:br>
              <a:rPr lang="sl-SI" dirty="0" smtClean="0"/>
            </a:br>
            <a:r>
              <a:rPr lang="sl-SI" sz="1200" b="0" i="0" kern="1200" dirty="0" smtClean="0">
                <a:solidFill>
                  <a:schemeClr val="tx1"/>
                </a:solidFill>
                <a:effectLst/>
                <a:latin typeface="+mn-lt"/>
                <a:ea typeface="+mn-ea"/>
                <a:cs typeface="+mn-cs"/>
              </a:rPr>
              <a:t>(11) pri pritrjevanju letev in količkov, za količenje, šolanje. Žebljev </a:t>
            </a:r>
            <a:r>
              <a:rPr lang="sl-SI" sz="1200" b="0" i="0" kern="1200" dirty="0" err="1" smtClean="0">
                <a:solidFill>
                  <a:schemeClr val="tx1"/>
                </a:solidFill>
                <a:effectLst/>
                <a:latin typeface="+mn-lt"/>
                <a:ea typeface="+mn-ea"/>
                <a:cs typeface="+mn-cs"/>
              </a:rPr>
              <a:t>ponavadi</a:t>
            </a:r>
            <a:r>
              <a:rPr lang="sl-SI" sz="1200" b="0" i="0" kern="1200" dirty="0" smtClean="0">
                <a:solidFill>
                  <a:schemeClr val="tx1"/>
                </a:solidFill>
                <a:effectLst/>
                <a:latin typeface="+mn-lt"/>
                <a:ea typeface="+mn-ea"/>
                <a:cs typeface="+mn-cs"/>
              </a:rPr>
              <a:t> ne zabijamo do konca v </a:t>
            </a:r>
            <a:r>
              <a:rPr lang="sl-SI" sz="1200" b="0" i="0" u="none" strike="noStrike" kern="1200" dirty="0" smtClean="0">
                <a:solidFill>
                  <a:schemeClr val="tx1"/>
                </a:solidFill>
                <a:effectLst/>
                <a:latin typeface="+mn-lt"/>
                <a:ea typeface="+mn-ea"/>
                <a:cs typeface="+mn-cs"/>
                <a:hlinkClick r:id="rId4" tooltip="sem"/>
              </a:rPr>
              <a:t>les</a:t>
            </a:r>
            <a:r>
              <a:rPr lang="sl-SI" sz="1200" b="0" i="0" kern="1200" dirty="0" smtClean="0">
                <a:solidFill>
                  <a:schemeClr val="tx1"/>
                </a:solidFill>
                <a:effectLst/>
                <a:latin typeface="+mn-lt"/>
                <a:ea typeface="+mn-ea"/>
                <a:cs typeface="+mn-cs"/>
              </a:rPr>
              <a:t>, da jih pozneje s kleščami lažje odstranimo. </a:t>
            </a:r>
            <a:r>
              <a:rPr lang="sl-SI" dirty="0" smtClean="0"/>
              <a:t/>
            </a:r>
            <a:br>
              <a:rPr lang="sl-SI" dirty="0" smtClean="0"/>
            </a:br>
            <a:r>
              <a:rPr lang="sl-SI" sz="1200" b="0" i="0" kern="1200" dirty="0" smtClean="0">
                <a:solidFill>
                  <a:schemeClr val="tx1"/>
                </a:solidFill>
                <a:effectLst/>
                <a:latin typeface="+mn-lt"/>
                <a:ea typeface="+mn-ea"/>
                <a:cs typeface="+mn-cs"/>
              </a:rPr>
              <a:t>(12) Z zidarsko vrvico pritrdimo že vnaprej določeno širino in višino zidu, hkrati pa z njo s pomikom navzgor na letvah lovimo stranico in lice zidu po dolžini.</a:t>
            </a:r>
            <a:r>
              <a:rPr lang="sl-SI" dirty="0" smtClean="0"/>
              <a:t/>
            </a:r>
            <a:br>
              <a:rPr lang="sl-SI" dirty="0" smtClean="0"/>
            </a:br>
            <a:r>
              <a:rPr lang="sl-SI" sz="1200" b="0" i="0" kern="1200" dirty="0" smtClean="0">
                <a:solidFill>
                  <a:schemeClr val="tx1"/>
                </a:solidFill>
                <a:effectLst/>
                <a:latin typeface="+mn-lt"/>
                <a:ea typeface="+mn-ea"/>
                <a:cs typeface="+mn-cs"/>
              </a:rPr>
              <a:t>(13) Žica za armature je najboljša rešitev pri večjem količenju, zlasti takrat, ko je zid ukrivljen. Vrvico pritrdimo na žico pri vsakem pokončnem količenju, in to po celotni dolžini. Tako lažje lovimo lice zidu pokončno, po dolžini in nagibu (glej sliko v poglavju Zakoličenje). </a:t>
            </a:r>
            <a:r>
              <a:rPr lang="sl-SI" dirty="0" smtClean="0"/>
              <a:t/>
            </a:r>
            <a:br>
              <a:rPr lang="sl-SI" dirty="0" smtClean="0"/>
            </a:br>
            <a:r>
              <a:rPr lang="sl-SI" sz="1200" b="0" i="0" kern="1200" dirty="0" smtClean="0">
                <a:solidFill>
                  <a:schemeClr val="tx1"/>
                </a:solidFill>
                <a:effectLst/>
                <a:latin typeface="+mn-lt"/>
                <a:ea typeface="+mn-ea"/>
                <a:cs typeface="+mn-cs"/>
              </a:rPr>
              <a:t>(14) Plastično vedro uporabljamo za pobiranje drobirja in zasipavanje v sredino zidu. Drobir bomo lažje pobirali tudi z lopato, če ga bomo predhodno naložili na ravno ploščo iz pločevine, </a:t>
            </a:r>
            <a:r>
              <a:rPr lang="sl-SI" sz="1200" b="0" i="0" kern="1200" dirty="0" err="1" smtClean="0">
                <a:solidFill>
                  <a:schemeClr val="tx1"/>
                </a:solidFill>
                <a:effectLst/>
                <a:latin typeface="+mn-lt"/>
                <a:ea typeface="+mn-ea"/>
                <a:cs typeface="+mn-cs"/>
              </a:rPr>
              <a:t>pleha</a:t>
            </a:r>
            <a:r>
              <a:rPr lang="sl-SI" sz="1200" b="0" i="0" kern="1200" dirty="0" smtClean="0">
                <a:solidFill>
                  <a:schemeClr val="tx1"/>
                </a:solidFill>
                <a:effectLst/>
                <a:latin typeface="+mn-lt"/>
                <a:ea typeface="+mn-ea"/>
                <a:cs typeface="+mn-cs"/>
              </a:rPr>
              <a:t>.</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3</a:t>
            </a:fld>
            <a:endParaRPr lang="sl-SI"/>
          </a:p>
        </p:txBody>
      </p:sp>
    </p:spTree>
    <p:extLst>
      <p:ext uri="{BB962C8B-B14F-4D97-AF65-F5344CB8AC3E}">
        <p14:creationId xmlns:p14="http://schemas.microsoft.com/office/powerpoint/2010/main" val="357578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Za prenašanje kamna potrebujemo še nosila, z ali brez koles, kot jih vidite na sliki zgoraj  </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4</a:t>
            </a:fld>
            <a:endParaRPr lang="sl-SI"/>
          </a:p>
        </p:txBody>
      </p:sp>
    </p:spTree>
    <p:extLst>
      <p:ext uri="{BB962C8B-B14F-4D97-AF65-F5344CB8AC3E}">
        <p14:creationId xmlns:p14="http://schemas.microsoft.com/office/powerpoint/2010/main" val="252682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Manjka le kladivo in špica</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5</a:t>
            </a:fld>
            <a:endParaRPr lang="sl-SI"/>
          </a:p>
        </p:txBody>
      </p:sp>
    </p:spTree>
    <p:extLst>
      <p:ext uri="{BB962C8B-B14F-4D97-AF65-F5344CB8AC3E}">
        <p14:creationId xmlns:p14="http://schemas.microsoft.com/office/powerpoint/2010/main" val="36149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Kamne poimenujemo po namenu uporabe.</a:t>
            </a:r>
          </a:p>
          <a:p>
            <a:r>
              <a:rPr lang="sl-SI" sz="1200" b="0" i="0" kern="1200" dirty="0" smtClean="0">
                <a:solidFill>
                  <a:schemeClr val="tx1"/>
                </a:solidFill>
                <a:effectLst/>
                <a:latin typeface="+mn-lt"/>
                <a:ea typeface="+mn-ea"/>
                <a:cs typeface="+mn-cs"/>
              </a:rPr>
              <a:t>najprej izločite večje ploščate in enakomerno debele kose in jih prihranite za vrhnjo plast (vršni kamni). Najbolj pravokotne in lepo kvadrirane kamne prihranite za vogale; ti naj bodo čim večji, vendar ne pretežki, tako da jih lahko še dvignete brez večjih težav. Daljše in večje kamne bomo uporabili kot vezne kamne. Posebej pa bomo dali na kup še robne kamne. Slednji naj imajo vsaj eno lepo lice in čim bolj plosko spodnjo in zgornjo površino, da lepo nalegajo v zidnem nizu. Največje kamne, ki so hkrati tudi nepravilnih oblik – zadostuje pa, da imajo le eno ravno ploskev – bomo uporabili takoj za temelje zida.</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6</a:t>
            </a:fld>
            <a:endParaRPr lang="sl-SI"/>
          </a:p>
        </p:txBody>
      </p:sp>
    </p:spTree>
    <p:extLst>
      <p:ext uri="{BB962C8B-B14F-4D97-AF65-F5344CB8AC3E}">
        <p14:creationId xmlns:p14="http://schemas.microsoft.com/office/powerpoint/2010/main" val="57739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Na večini lokacij z veliko naravnega kamenja je vrhnji sloj zemlje razmeroma tanek, globok nekje do 30 cm. Kamni morajo biti v rahlem kotu nagnjeni navznoter, v obliki razprte črke V. S svojo težnostjo bosta zunanja zidova pritiskala kamne navzdol in proti središču zida, kar bo povečalo njegovo stabilnost. Če imate veliko kamnov nepravilnih oblik, izberite za temelj najslabše od njih – take, ki nimajo nobene ravne ploskve ali take z nepravilnimi štrlinami. Pazite pa, da bo najboljša stran zgoraj, saj boste nanjo polagali prvo plast zida. Vrzeli med temeljnimi kamni zapolnite z majhnimi kamni in drobirjem. To je pomembno zaradi drenaže - porozno polnilo bo omogočilo hitrejše odtekanje vode iz zidu.</a:t>
            </a:r>
          </a:p>
          <a:p>
            <a:r>
              <a:rPr lang="sl-SI" sz="1200" b="0" i="0" kern="1200" dirty="0" smtClean="0">
                <a:solidFill>
                  <a:schemeClr val="tx1"/>
                </a:solidFill>
                <a:effectLst/>
                <a:latin typeface="+mn-lt"/>
                <a:ea typeface="+mn-ea"/>
                <a:cs typeface="+mn-cs"/>
              </a:rPr>
              <a:t>Če je teren mehek, morate narediti zidu peto. V tem primeru poskrbite za čvrst temelj tako, da jarek razširite in vanj položite velike ploščate kamne, ki segajo preko širine nameravanega zidu, z majhnim medsebojnim razmikom.</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7</a:t>
            </a:fld>
            <a:endParaRPr lang="sl-SI"/>
          </a:p>
        </p:txBody>
      </p:sp>
    </p:spTree>
    <p:extLst>
      <p:ext uri="{BB962C8B-B14F-4D97-AF65-F5344CB8AC3E}">
        <p14:creationId xmlns:p14="http://schemas.microsoft.com/office/powerpoint/2010/main" val="101966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Primer majhnega projekta za konec tedna (</a:t>
            </a:r>
            <a:r>
              <a:rPr lang="sl-SI" dirty="0" err="1" smtClean="0"/>
              <a:t>ben</a:t>
            </a:r>
            <a:r>
              <a:rPr lang="sl-SI" dirty="0" smtClean="0"/>
              <a:t>, pri meni je to trajalo malo</a:t>
            </a:r>
            <a:r>
              <a:rPr lang="sl-SI" baseline="0" dirty="0" smtClean="0"/>
              <a:t> dlje ….).</a:t>
            </a:r>
          </a:p>
          <a:p>
            <a:r>
              <a:rPr lang="sl-SI" baseline="0" dirty="0" smtClean="0"/>
              <a:t>Oreh je skozi leta izrinil kamniti zid, zato je bilo treba narušeni del popraviti. Najprej čiščenje zida do čvrstih temeljev </a:t>
            </a:r>
            <a:r>
              <a:rPr lang="sl-SI" baseline="0" dirty="0" err="1" smtClean="0"/>
              <a:t>ozirtoma</a:t>
            </a:r>
            <a:r>
              <a:rPr lang="sl-SI" baseline="0" dirty="0" smtClean="0"/>
              <a:t> dobro umeščenih kamnov.</a:t>
            </a:r>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8</a:t>
            </a:fld>
            <a:endParaRPr lang="sl-SI"/>
          </a:p>
        </p:txBody>
      </p:sp>
    </p:spTree>
    <p:extLst>
      <p:ext uri="{BB962C8B-B14F-4D97-AF65-F5344CB8AC3E}">
        <p14:creationId xmlns:p14="http://schemas.microsoft.com/office/powerpoint/2010/main" val="40510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Na razdalji približno vsakih dveh metrov zabijte v zemljo dodatne količke. Nato jih povežite z zidarsko vrvico tako, da oblikujete oba zunanja roba zidu pri tleh. Višina vrvi mora biti tudi kasneje pri gradnji vedno malo nad najvišjo plastjo kamenja, ker vas bo vodila pri polaganju naslednje plasti. Vrvica naj bo </a:t>
            </a:r>
            <a:r>
              <a:rPr lang="sl-SI" sz="1200" b="0" i="0" kern="1200" dirty="0" err="1" smtClean="0">
                <a:solidFill>
                  <a:schemeClr val="tx1"/>
                </a:solidFill>
                <a:effectLst/>
                <a:latin typeface="+mn-lt"/>
                <a:ea typeface="+mn-ea"/>
                <a:cs typeface="+mn-cs"/>
              </a:rPr>
              <a:t>čimbolj</a:t>
            </a:r>
            <a:r>
              <a:rPr lang="sl-SI" sz="1200" b="0" i="0" kern="1200" dirty="0" smtClean="0">
                <a:solidFill>
                  <a:schemeClr val="tx1"/>
                </a:solidFill>
                <a:effectLst/>
                <a:latin typeface="+mn-lt"/>
                <a:ea typeface="+mn-ea"/>
                <a:cs typeface="+mn-cs"/>
              </a:rPr>
              <a:t> napeta. Zidarska vrvica nam pomaga, da poravnamo lica kamnov, ki smo jih položili in nas vodi pri gradnji med obema vogaloma zida. Ko vrv skladno z gradnjo dvigujete, jo sproti ravnajte vodoravno na vseh štirih straneh. Pri tem si pomagajte z </a:t>
            </a:r>
            <a:r>
              <a:rPr lang="sl-SI" sz="1200" b="0" i="0" kern="1200" dirty="0" err="1" smtClean="0">
                <a:solidFill>
                  <a:schemeClr val="tx1"/>
                </a:solidFill>
                <a:effectLst/>
                <a:latin typeface="+mn-lt"/>
                <a:ea typeface="+mn-ea"/>
                <a:cs typeface="+mn-cs"/>
              </a:rPr>
              <a:t>libelo</a:t>
            </a:r>
            <a:r>
              <a:rPr lang="sl-SI" sz="1200" b="0" i="0" kern="1200" dirty="0" smtClean="0">
                <a:solidFill>
                  <a:schemeClr val="tx1"/>
                </a:solidFill>
                <a:effectLst/>
                <a:latin typeface="+mn-lt"/>
                <a:ea typeface="+mn-ea"/>
                <a:cs typeface="+mn-cs"/>
              </a:rPr>
              <a:t>. Če teren samo rahlo visi imate dve možnosti: lahko spremljate naklon tal ali pa vztrajate v vodoravni liniji, ki jo določite z </a:t>
            </a:r>
            <a:r>
              <a:rPr lang="sl-SI" sz="1200" b="0" i="0" kern="1200" dirty="0" err="1" smtClean="0">
                <a:solidFill>
                  <a:schemeClr val="tx1"/>
                </a:solidFill>
                <a:effectLst/>
                <a:latin typeface="+mn-lt"/>
                <a:ea typeface="+mn-ea"/>
                <a:cs typeface="+mn-cs"/>
              </a:rPr>
              <a:t>libelo</a:t>
            </a:r>
            <a:r>
              <a:rPr lang="sl-SI" sz="1200" b="0" i="0" kern="1200" dirty="0" smtClean="0">
                <a:solidFill>
                  <a:schemeClr val="tx1"/>
                </a:solidFill>
                <a:effectLst/>
                <a:latin typeface="+mn-lt"/>
                <a:ea typeface="+mn-ea"/>
                <a:cs typeface="+mn-cs"/>
              </a:rPr>
              <a:t>. Za lepši </a:t>
            </a:r>
            <a:r>
              <a:rPr lang="sl-SI" sz="1200" b="0" i="0" kern="1200" dirty="0" err="1" smtClean="0">
                <a:solidFill>
                  <a:schemeClr val="tx1"/>
                </a:solidFill>
                <a:effectLst/>
                <a:latin typeface="+mn-lt"/>
                <a:ea typeface="+mn-ea"/>
                <a:cs typeface="+mn-cs"/>
              </a:rPr>
              <a:t>izgled</a:t>
            </a:r>
            <a:r>
              <a:rPr lang="sl-SI" sz="1200" b="0" i="0" kern="1200" dirty="0" smtClean="0">
                <a:solidFill>
                  <a:schemeClr val="tx1"/>
                </a:solidFill>
                <a:effectLst/>
                <a:latin typeface="+mn-lt"/>
                <a:ea typeface="+mn-ea"/>
                <a:cs typeface="+mn-cs"/>
              </a:rPr>
              <a:t>, čvrstejšo konstrukcijo in večje zadovoljstvo po opravljenem delu naj bo zid poravnan po plasteh od tal do vrha. S svinčnico preverite vertikalni položaj vsake kamnite plasti. Da bi se prepričali, če so strani navpične ali nagnjene navznoter pod želenim kotom – slednje v primeru višjega zadrževalnega zida - obesite na vrvico po dolžini zida majhen prodnik ali preverite navpično os zida na količkih, ki držijo zidarsko vrvico s pomočjo </a:t>
            </a:r>
            <a:r>
              <a:rPr lang="sl-SI" sz="1200" b="0" i="0" kern="1200" dirty="0" err="1" smtClean="0">
                <a:solidFill>
                  <a:schemeClr val="tx1"/>
                </a:solidFill>
                <a:effectLst/>
                <a:latin typeface="+mn-lt"/>
                <a:ea typeface="+mn-ea"/>
                <a:cs typeface="+mn-cs"/>
              </a:rPr>
              <a:t>libele</a:t>
            </a:r>
            <a:r>
              <a:rPr lang="sl-SI" sz="1200" b="0" i="0" kern="1200" dirty="0" smtClean="0">
                <a:solidFill>
                  <a:schemeClr val="tx1"/>
                </a:solidFill>
                <a:effectLst/>
                <a:latin typeface="+mn-lt"/>
                <a:ea typeface="+mn-ea"/>
                <a:cs typeface="+mn-cs"/>
              </a:rPr>
              <a:t>. Vsakič, ko končate plast kamenja, dvignite zidarsko vrvico. Poškilite od časa do časa vzdolž zida, če je z zidom vse v redu.</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9</a:t>
            </a:fld>
            <a:endParaRPr lang="sl-SI"/>
          </a:p>
        </p:txBody>
      </p:sp>
    </p:spTree>
    <p:extLst>
      <p:ext uri="{BB962C8B-B14F-4D97-AF65-F5344CB8AC3E}">
        <p14:creationId xmlns:p14="http://schemas.microsoft.com/office/powerpoint/2010/main" val="396215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Če se le da, naj bodo dovolj dolgi, da se raztezajo čim bolj v notranjost zida ali pa prečno. Pozorni morate biti tudi na to, da so vogali dobro prečno povezani, to je po širini zida. Zaključki in vogali morajo biti kvadratne oblike in navpični. Od vogalov je odvisna življenjska doba kamnitega zida.</a:t>
            </a:r>
          </a:p>
          <a:p>
            <a:r>
              <a:rPr lang="sl-SI" sz="1200" b="0" i="0" kern="1200" dirty="0" smtClean="0">
                <a:solidFill>
                  <a:schemeClr val="tx1"/>
                </a:solidFill>
                <a:effectLst/>
                <a:latin typeface="+mn-lt"/>
                <a:ea typeface="+mn-ea"/>
                <a:cs typeface="+mn-cs"/>
              </a:rPr>
              <a:t>življenjska doba kamnitega zida. Naj nam ne bo žal obdelave kamna, da bi dosegli njihovo natančno medsebojno prileganje. Na tem mestu podlaganje kamnov ni primerna praksa, ampak polagamo vogalni </a:t>
            </a:r>
            <a:r>
              <a:rPr lang="sl-SI" sz="1200" b="0" i="0" u="none" strike="noStrike" kern="1200" dirty="0" err="1" smtClean="0">
                <a:solidFill>
                  <a:schemeClr val="tx1"/>
                </a:solidFill>
                <a:effectLst/>
                <a:latin typeface="+mn-lt"/>
                <a:ea typeface="+mn-ea"/>
                <a:cs typeface="+mn-cs"/>
                <a:hlinkClick r:id="rId3" tooltip="kamnita posoda"/>
              </a:rPr>
              <a:t>kamen</a:t>
            </a:r>
            <a:r>
              <a:rPr lang="sl-SI" sz="1200" b="0" i="0" kern="1200" dirty="0" err="1" smtClean="0">
                <a:solidFill>
                  <a:schemeClr val="tx1"/>
                </a:solidFill>
                <a:effectLst/>
                <a:latin typeface="+mn-lt"/>
                <a:ea typeface="+mn-ea"/>
                <a:cs typeface="+mn-cs"/>
              </a:rPr>
              <a:t>na</a:t>
            </a:r>
            <a:r>
              <a:rPr lang="sl-SI" sz="1200" b="0" i="0" kern="1200" dirty="0" smtClean="0">
                <a:solidFill>
                  <a:schemeClr val="tx1"/>
                </a:solidFill>
                <a:effectLst/>
                <a:latin typeface="+mn-lt"/>
                <a:ea typeface="+mn-ea"/>
                <a:cs typeface="+mn-cs"/>
              </a:rPr>
              <a:t> vogalni kamen s tem, da ga v eni plasti položimo prečno, v naslednji plasti pa vzdolžno po zidu. Na delavnici pravzaprav ni bilo vogalnega kamna, ki ga ni bilo treba vsaj malo </a:t>
            </a:r>
            <a:r>
              <a:rPr lang="sl-SI" sz="1200" b="0" i="0" kern="1200" dirty="0" err="1" smtClean="0">
                <a:solidFill>
                  <a:schemeClr val="tx1"/>
                </a:solidFill>
                <a:effectLst/>
                <a:latin typeface="+mn-lt"/>
                <a:ea typeface="+mn-ea"/>
                <a:cs typeface="+mn-cs"/>
              </a:rPr>
              <a:t>obdelati.Da</a:t>
            </a:r>
            <a:r>
              <a:rPr lang="sl-SI" sz="1200" b="0" i="0" kern="1200" dirty="0" smtClean="0">
                <a:solidFill>
                  <a:schemeClr val="tx1"/>
                </a:solidFill>
                <a:effectLst/>
                <a:latin typeface="+mn-lt"/>
                <a:ea typeface="+mn-ea"/>
                <a:cs typeface="+mn-cs"/>
              </a:rPr>
              <a:t> vogal ne bo postal šibka točka zidne konstrukcije, ga je treba trdno vpeti v obe smeri zida. V vsaki plasti je treba imeti zelo dolg kamen, ki se iz vogala izmenoma podaljšuje v levo in desno dolžino zida (šivan rob). Že od temeljne plasti dalje je treba upoštevati varnostni ukrep: vsi vogali morajo biti odporni na širjenje in krčenje obeh strani zidu.</a:t>
            </a:r>
          </a:p>
          <a:p>
            <a:endParaRPr lang="sl-SI" dirty="0"/>
          </a:p>
        </p:txBody>
      </p:sp>
      <p:sp>
        <p:nvSpPr>
          <p:cNvPr id="4" name="Ograda številke diapozitiva 3"/>
          <p:cNvSpPr>
            <a:spLocks noGrp="1"/>
          </p:cNvSpPr>
          <p:nvPr>
            <p:ph type="sldNum" sz="quarter" idx="10"/>
          </p:nvPr>
        </p:nvSpPr>
        <p:spPr/>
        <p:txBody>
          <a:bodyPr/>
          <a:lstStyle/>
          <a:p>
            <a:fld id="{DB876361-7FCE-4233-9092-F3C20D9CBD04}" type="slidenum">
              <a:rPr lang="sl-SI" smtClean="0"/>
              <a:t>10</a:t>
            </a:fld>
            <a:endParaRPr lang="sl-SI"/>
          </a:p>
        </p:txBody>
      </p:sp>
    </p:spTree>
    <p:extLst>
      <p:ext uri="{BB962C8B-B14F-4D97-AF65-F5344CB8AC3E}">
        <p14:creationId xmlns:p14="http://schemas.microsoft.com/office/powerpoint/2010/main" val="267073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2"/>
      </p:bgRef>
    </p:bg>
    <p:spTree>
      <p:nvGrpSpPr>
        <p:cNvPr id="1" name=""/>
        <p:cNvGrpSpPr/>
        <p:nvPr/>
      </p:nvGrpSpPr>
      <p:grpSpPr>
        <a:xfrm>
          <a:off x="0" y="0"/>
          <a:ext cx="0" cy="0"/>
          <a:chOff x="0" y="0"/>
          <a:chExt cx="0" cy="0"/>
        </a:xfrm>
      </p:grpSpPr>
      <p:sp>
        <p:nvSpPr>
          <p:cNvPr id="7" name="Pravokotni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2362200" y="4038600"/>
            <a:ext cx="6477000" cy="1828800"/>
          </a:xfrm>
        </p:spPr>
        <p:txBody>
          <a:bodyPr anchor="b"/>
          <a:lstStyle>
            <a:lvl1pPr>
              <a:defRPr cap="all" baseline="0"/>
            </a:lvl1pPr>
          </a:lstStyle>
          <a:p>
            <a:r>
              <a:rPr kumimoji="0" lang="sl-SI" smtClean="0"/>
              <a:t>Uredite slog naslova matrice</a:t>
            </a:r>
            <a:endParaRPr kumimoji="0" lang="en-US"/>
          </a:p>
        </p:txBody>
      </p:sp>
      <p:sp>
        <p:nvSpPr>
          <p:cNvPr id="9" name="Podnaslov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sl-SI" smtClean="0"/>
              <a:t>30.6.2015</a:t>
            </a:r>
            <a:endParaRPr lang="sl-SI"/>
          </a:p>
        </p:txBody>
      </p:sp>
      <p:sp>
        <p:nvSpPr>
          <p:cNvPr id="17" name="Ograda noge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sl-SI" smtClean="0"/>
              <a:t>  TRAVEN </a:t>
            </a:r>
            <a:endParaRPr lang="sl-SI"/>
          </a:p>
        </p:txBody>
      </p:sp>
      <p:sp>
        <p:nvSpPr>
          <p:cNvPr id="29" name="Ograda številke diapoz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8B8B4F22-B324-4E9D-A585-20C3BADD6B09}"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r>
              <a:rPr lang="sl-SI" smtClean="0"/>
              <a:t>30.6.2015</a:t>
            </a:r>
            <a:endParaRPr lang="sl-SI"/>
          </a:p>
        </p:txBody>
      </p:sp>
      <p:sp>
        <p:nvSpPr>
          <p:cNvPr id="5" name="Ograda noge 4"/>
          <p:cNvSpPr>
            <a:spLocks noGrp="1"/>
          </p:cNvSpPr>
          <p:nvPr>
            <p:ph type="ftr" sz="quarter" idx="11"/>
          </p:nvPr>
        </p:nvSpPr>
        <p:spPr/>
        <p:txBody>
          <a:bodyPr/>
          <a:lstStyle/>
          <a:p>
            <a:r>
              <a:rPr lang="sl-SI" smtClean="0"/>
              <a:t>  TRAVEN </a:t>
            </a:r>
            <a:endParaRPr lang="sl-SI"/>
          </a:p>
        </p:txBody>
      </p:sp>
      <p:sp>
        <p:nvSpPr>
          <p:cNvPr id="6" name="Ograda številke diapozitiva 5"/>
          <p:cNvSpPr>
            <a:spLocks noGrp="1"/>
          </p:cNvSpPr>
          <p:nvPr>
            <p:ph type="sldNum" sz="quarter" idx="12"/>
          </p:nvPr>
        </p:nvSpPr>
        <p:spPr/>
        <p:txBody>
          <a:bodyPr/>
          <a:lstStyle/>
          <a:p>
            <a:fld id="{8B8B4F22-B324-4E9D-A585-20C3BADD6B09}"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bg>
      <p:bgRef idx="1001">
        <a:schemeClr val="bg1"/>
      </p:bgRef>
    </p:bg>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53200" y="609600"/>
            <a:ext cx="2057400" cy="5516563"/>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609600"/>
            <a:ext cx="5562600" cy="5516564"/>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a:xfrm>
            <a:off x="6553200" y="6248402"/>
            <a:ext cx="2209800" cy="365125"/>
          </a:xfrm>
        </p:spPr>
        <p:txBody>
          <a:bodyPr/>
          <a:lstStyle/>
          <a:p>
            <a:r>
              <a:rPr lang="sl-SI" smtClean="0"/>
              <a:t>30.6.2015</a:t>
            </a:r>
            <a:endParaRPr lang="sl-SI"/>
          </a:p>
        </p:txBody>
      </p:sp>
      <p:sp>
        <p:nvSpPr>
          <p:cNvPr id="5" name="Ograda noge 4"/>
          <p:cNvSpPr>
            <a:spLocks noGrp="1"/>
          </p:cNvSpPr>
          <p:nvPr>
            <p:ph type="ftr" sz="quarter" idx="11"/>
          </p:nvPr>
        </p:nvSpPr>
        <p:spPr>
          <a:xfrm>
            <a:off x="457201" y="6248207"/>
            <a:ext cx="5573483" cy="365125"/>
          </a:xfrm>
        </p:spPr>
        <p:txBody>
          <a:bodyPr/>
          <a:lstStyle/>
          <a:p>
            <a:r>
              <a:rPr lang="sl-SI" smtClean="0"/>
              <a:t>  TRAVEN </a:t>
            </a:r>
            <a:endParaRPr lang="sl-SI"/>
          </a:p>
        </p:txBody>
      </p:sp>
      <p:sp>
        <p:nvSpPr>
          <p:cNvPr id="7" name="Pravokotni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avokotni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avokotni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Ograda številke diapozitiva 5"/>
          <p:cNvSpPr>
            <a:spLocks noGrp="1"/>
          </p:cNvSpPr>
          <p:nvPr>
            <p:ph type="sldNum" sz="quarter" idx="12"/>
          </p:nvPr>
        </p:nvSpPr>
        <p:spPr>
          <a:xfrm rot="5400000">
            <a:off x="5989638" y="144462"/>
            <a:ext cx="533400" cy="244476"/>
          </a:xfrm>
        </p:spPr>
        <p:txBody>
          <a:bodyPr/>
          <a:lstStyle/>
          <a:p>
            <a:fld id="{8B8B4F22-B324-4E9D-A585-20C3BADD6B09}"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12648" y="228600"/>
            <a:ext cx="8153400" cy="990600"/>
          </a:xfrm>
        </p:spPr>
        <p:txBody>
          <a:bodyPr/>
          <a:lstStyle/>
          <a:p>
            <a:r>
              <a:rPr kumimoji="0" lang="sl-SI" smtClean="0"/>
              <a:t>Uredite slog naslova matrice</a:t>
            </a:r>
            <a:endParaRPr kumimoji="0" lang="en-US"/>
          </a:p>
        </p:txBody>
      </p:sp>
      <p:sp>
        <p:nvSpPr>
          <p:cNvPr id="4" name="Ograda datuma 3"/>
          <p:cNvSpPr>
            <a:spLocks noGrp="1"/>
          </p:cNvSpPr>
          <p:nvPr>
            <p:ph type="dt" sz="half" idx="10"/>
          </p:nvPr>
        </p:nvSpPr>
        <p:spPr/>
        <p:txBody>
          <a:bodyPr/>
          <a:lstStyle/>
          <a:p>
            <a:r>
              <a:rPr lang="sl-SI" smtClean="0"/>
              <a:t>30.6.2015</a:t>
            </a:r>
            <a:endParaRPr lang="sl-SI"/>
          </a:p>
        </p:txBody>
      </p:sp>
      <p:sp>
        <p:nvSpPr>
          <p:cNvPr id="5" name="Ograda noge 4"/>
          <p:cNvSpPr>
            <a:spLocks noGrp="1"/>
          </p:cNvSpPr>
          <p:nvPr>
            <p:ph type="ftr" sz="quarter" idx="11"/>
          </p:nvPr>
        </p:nvSpPr>
        <p:spPr/>
        <p:txBody>
          <a:bodyPr/>
          <a:lstStyle/>
          <a:p>
            <a:r>
              <a:rPr lang="sl-SI" smtClean="0"/>
              <a:t>  TRAVEN </a:t>
            </a:r>
            <a:endParaRPr lang="sl-SI"/>
          </a:p>
        </p:txBody>
      </p:sp>
      <p:sp>
        <p:nvSpPr>
          <p:cNvPr id="6" name="Ograda številke diapozitiva 5"/>
          <p:cNvSpPr>
            <a:spLocks noGrp="1"/>
          </p:cNvSpPr>
          <p:nvPr>
            <p:ph type="sldNum" sz="quarter" idx="12"/>
          </p:nvPr>
        </p:nvSpPr>
        <p:spPr/>
        <p:txBody>
          <a:bodyPr/>
          <a:lstStyle>
            <a:lvl1pPr>
              <a:defRPr>
                <a:solidFill>
                  <a:srgbClr val="FFFFFF"/>
                </a:solidFill>
              </a:defRPr>
            </a:lvl1pPr>
          </a:lstStyle>
          <a:p>
            <a:fld id="{8B8B4F22-B324-4E9D-A585-20C3BADD6B09}" type="slidenum">
              <a:rPr lang="sl-SI" smtClean="0"/>
              <a:t>‹#›</a:t>
            </a:fld>
            <a:endParaRPr lang="sl-SI"/>
          </a:p>
        </p:txBody>
      </p:sp>
      <p:sp>
        <p:nvSpPr>
          <p:cNvPr id="8" name="Ograda vsebine 7"/>
          <p:cNvSpPr>
            <a:spLocks noGrp="1"/>
          </p:cNvSpPr>
          <p:nvPr>
            <p:ph sz="quarter" idx="1"/>
          </p:nvPr>
        </p:nvSpPr>
        <p:spPr>
          <a:xfrm>
            <a:off x="612648" y="1600200"/>
            <a:ext cx="8153400" cy="44958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1"/>
      </p:bgRef>
    </p:bg>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7" name="Pravokotni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otni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otni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sl-SI" smtClean="0"/>
              <a:t>Uredite slog naslova matrice</a:t>
            </a:r>
            <a:endParaRPr kumimoji="0" lang="en-US"/>
          </a:p>
        </p:txBody>
      </p:sp>
      <p:sp>
        <p:nvSpPr>
          <p:cNvPr id="12" name="Ograda datuma 11"/>
          <p:cNvSpPr>
            <a:spLocks noGrp="1"/>
          </p:cNvSpPr>
          <p:nvPr>
            <p:ph type="dt" sz="half" idx="10"/>
          </p:nvPr>
        </p:nvSpPr>
        <p:spPr/>
        <p:txBody>
          <a:bodyPr/>
          <a:lstStyle/>
          <a:p>
            <a:r>
              <a:rPr lang="sl-SI" smtClean="0"/>
              <a:t>30.6.2015</a:t>
            </a:r>
            <a:endParaRPr lang="sl-SI"/>
          </a:p>
        </p:txBody>
      </p:sp>
      <p:sp>
        <p:nvSpPr>
          <p:cNvPr id="13" name="Ograda številke diapoz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B8B4F22-B324-4E9D-A585-20C3BADD6B09}" type="slidenum">
              <a:rPr lang="sl-SI" smtClean="0"/>
              <a:t>‹#›</a:t>
            </a:fld>
            <a:endParaRPr lang="sl-SI"/>
          </a:p>
        </p:txBody>
      </p:sp>
      <p:sp>
        <p:nvSpPr>
          <p:cNvPr id="14" name="Ograda noge 13"/>
          <p:cNvSpPr>
            <a:spLocks noGrp="1"/>
          </p:cNvSpPr>
          <p:nvPr>
            <p:ph type="ftr" sz="quarter" idx="12"/>
          </p:nvPr>
        </p:nvSpPr>
        <p:spPr/>
        <p:txBody>
          <a:bodyPr/>
          <a:lstStyle/>
          <a:p>
            <a:r>
              <a:rPr lang="sl-SI" smtClean="0"/>
              <a:t>  TRAVEN </a:t>
            </a:r>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dirty="0" smtClean="0"/>
              <a:t>Uredite slog naslova matrice</a:t>
            </a:r>
            <a:endParaRPr kumimoji="0" lang="en-US" dirty="0"/>
          </a:p>
        </p:txBody>
      </p:sp>
      <p:sp>
        <p:nvSpPr>
          <p:cNvPr id="9" name="Ograda vsebine 8"/>
          <p:cNvSpPr>
            <a:spLocks noGrp="1"/>
          </p:cNvSpPr>
          <p:nvPr>
            <p:ph sz="quarter" idx="1"/>
          </p:nvPr>
        </p:nvSpPr>
        <p:spPr>
          <a:xfrm>
            <a:off x="609600" y="1589567"/>
            <a:ext cx="38862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1" name="Ograda vsebine 10"/>
          <p:cNvSpPr>
            <a:spLocks noGrp="1"/>
          </p:cNvSpPr>
          <p:nvPr>
            <p:ph sz="quarter" idx="2"/>
          </p:nvPr>
        </p:nvSpPr>
        <p:spPr>
          <a:xfrm>
            <a:off x="4844901" y="1589567"/>
            <a:ext cx="3886200" cy="4572000"/>
          </a:xfrm>
        </p:spPr>
        <p:txBody>
          <a:bodyPr/>
          <a:lstStyle/>
          <a:p>
            <a:pPr lvl="0" eaLnBrk="1" latinLnBrk="0" hangingPunct="1"/>
            <a:r>
              <a:rPr lang="sl-SI" dirty="0" smtClean="0"/>
              <a:t>Uredite sloge besedila matrice</a:t>
            </a:r>
          </a:p>
          <a:p>
            <a:pPr lvl="1" eaLnBrk="1" latinLnBrk="0" hangingPunct="1"/>
            <a:r>
              <a:rPr lang="sl-SI" dirty="0" smtClean="0"/>
              <a:t>Druga raven</a:t>
            </a:r>
          </a:p>
          <a:p>
            <a:pPr lvl="2" eaLnBrk="1" latinLnBrk="0" hangingPunct="1"/>
            <a:r>
              <a:rPr lang="sl-SI" dirty="0" smtClean="0"/>
              <a:t>Tretja raven</a:t>
            </a:r>
          </a:p>
          <a:p>
            <a:pPr lvl="3" eaLnBrk="1" latinLnBrk="0" hangingPunct="1"/>
            <a:r>
              <a:rPr lang="sl-SI" dirty="0" smtClean="0"/>
              <a:t>Četrta raven</a:t>
            </a:r>
          </a:p>
          <a:p>
            <a:pPr lvl="4" eaLnBrk="1" latinLnBrk="0" hangingPunct="1"/>
            <a:r>
              <a:rPr lang="sl-SI" dirty="0" smtClean="0"/>
              <a:t>Peta raven</a:t>
            </a:r>
            <a:endParaRPr kumimoji="0" lang="en-US" dirty="0"/>
          </a:p>
        </p:txBody>
      </p:sp>
      <p:sp>
        <p:nvSpPr>
          <p:cNvPr id="8" name="Ograda datuma 7"/>
          <p:cNvSpPr>
            <a:spLocks noGrp="1"/>
          </p:cNvSpPr>
          <p:nvPr>
            <p:ph type="dt" sz="half" idx="15"/>
          </p:nvPr>
        </p:nvSpPr>
        <p:spPr/>
        <p:txBody>
          <a:bodyPr rtlCol="0"/>
          <a:lstStyle/>
          <a:p>
            <a:r>
              <a:rPr lang="sl-SI" smtClean="0"/>
              <a:t>30.6.2015</a:t>
            </a:r>
            <a:endParaRPr lang="sl-SI"/>
          </a:p>
        </p:txBody>
      </p:sp>
      <p:sp>
        <p:nvSpPr>
          <p:cNvPr id="10" name="Ograda številke diapozitiva 9"/>
          <p:cNvSpPr>
            <a:spLocks noGrp="1"/>
          </p:cNvSpPr>
          <p:nvPr>
            <p:ph type="sldNum" sz="quarter" idx="16"/>
          </p:nvPr>
        </p:nvSpPr>
        <p:spPr/>
        <p:txBody>
          <a:bodyPr rtlCol="0"/>
          <a:lstStyle/>
          <a:p>
            <a:fld id="{8B8B4F22-B324-4E9D-A585-20C3BADD6B09}" type="slidenum">
              <a:rPr lang="sl-SI" smtClean="0"/>
              <a:t>‹#›</a:t>
            </a:fld>
            <a:endParaRPr lang="sl-SI"/>
          </a:p>
        </p:txBody>
      </p:sp>
      <p:sp>
        <p:nvSpPr>
          <p:cNvPr id="12" name="Ograda noge 11"/>
          <p:cNvSpPr>
            <a:spLocks noGrp="1"/>
          </p:cNvSpPr>
          <p:nvPr>
            <p:ph type="ftr" sz="quarter" idx="17"/>
          </p:nvPr>
        </p:nvSpPr>
        <p:spPr/>
        <p:txBody>
          <a:bodyPr rtlCol="0"/>
          <a:lstStyle/>
          <a:p>
            <a:endParaRPr lang="sl-SI" dirty="0" smtClean="0"/>
          </a:p>
          <a:p>
            <a:r>
              <a:rPr lang="sl-SI" sz="2000" b="1" dirty="0" smtClean="0"/>
              <a:t> TRAVEN </a:t>
            </a:r>
            <a:endParaRPr lang="sl-SI" sz="2000" b="1" dirty="0"/>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46148"/>
            <a:ext cx="1212726" cy="70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27784" y="6237687"/>
            <a:ext cx="2042542" cy="61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533400" y="273050"/>
            <a:ext cx="8153400" cy="869950"/>
          </a:xfrm>
        </p:spPr>
        <p:txBody>
          <a:bodyPr anchor="ctr"/>
          <a:lstStyle>
            <a:lvl1pPr>
              <a:defRPr/>
            </a:lvl1pPr>
          </a:lstStyle>
          <a:p>
            <a:r>
              <a:rPr kumimoji="0" lang="sl-SI" smtClean="0"/>
              <a:t>Uredite slog naslova matrice</a:t>
            </a:r>
            <a:endParaRPr kumimoji="0" lang="en-US"/>
          </a:p>
        </p:txBody>
      </p:sp>
      <p:sp>
        <p:nvSpPr>
          <p:cNvPr id="11" name="Ograda vsebine 10"/>
          <p:cNvSpPr>
            <a:spLocks noGrp="1"/>
          </p:cNvSpPr>
          <p:nvPr>
            <p:ph sz="quarter" idx="2"/>
          </p:nvPr>
        </p:nvSpPr>
        <p:spPr>
          <a:xfrm>
            <a:off x="609600" y="2438400"/>
            <a:ext cx="3886200" cy="35814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quarter" idx="4"/>
          </p:nvPr>
        </p:nvSpPr>
        <p:spPr>
          <a:xfrm>
            <a:off x="4800600" y="2438400"/>
            <a:ext cx="3886200" cy="35814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0" name="Ograda datuma 9"/>
          <p:cNvSpPr>
            <a:spLocks noGrp="1"/>
          </p:cNvSpPr>
          <p:nvPr>
            <p:ph type="dt" sz="half" idx="15"/>
          </p:nvPr>
        </p:nvSpPr>
        <p:spPr/>
        <p:txBody>
          <a:bodyPr rtlCol="0"/>
          <a:lstStyle/>
          <a:p>
            <a:r>
              <a:rPr lang="sl-SI" smtClean="0"/>
              <a:t>30.6.2015</a:t>
            </a:r>
            <a:endParaRPr lang="sl-SI"/>
          </a:p>
        </p:txBody>
      </p:sp>
      <p:sp>
        <p:nvSpPr>
          <p:cNvPr id="12" name="Ograda številke diapozitiva 11"/>
          <p:cNvSpPr>
            <a:spLocks noGrp="1"/>
          </p:cNvSpPr>
          <p:nvPr>
            <p:ph type="sldNum" sz="quarter" idx="16"/>
          </p:nvPr>
        </p:nvSpPr>
        <p:spPr/>
        <p:txBody>
          <a:bodyPr rtlCol="0"/>
          <a:lstStyle/>
          <a:p>
            <a:fld id="{8B8B4F22-B324-4E9D-A585-20C3BADD6B09}" type="slidenum">
              <a:rPr lang="sl-SI" smtClean="0"/>
              <a:t>‹#›</a:t>
            </a:fld>
            <a:endParaRPr lang="sl-SI"/>
          </a:p>
        </p:txBody>
      </p:sp>
      <p:sp>
        <p:nvSpPr>
          <p:cNvPr id="14" name="Ograda noge 13"/>
          <p:cNvSpPr>
            <a:spLocks noGrp="1"/>
          </p:cNvSpPr>
          <p:nvPr>
            <p:ph type="ftr" sz="quarter" idx="17"/>
          </p:nvPr>
        </p:nvSpPr>
        <p:spPr/>
        <p:txBody>
          <a:bodyPr rtlCol="0"/>
          <a:lstStyle/>
          <a:p>
            <a:r>
              <a:rPr lang="sl-SI" smtClean="0"/>
              <a:t>  TRAVEN </a:t>
            </a:r>
            <a:endParaRPr lang="sl-SI"/>
          </a:p>
        </p:txBody>
      </p:sp>
      <p:sp>
        <p:nvSpPr>
          <p:cNvPr id="16" name="Ograda besedila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
        <p:nvSpPr>
          <p:cNvPr id="15" name="Ograda besedila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datuma 2"/>
          <p:cNvSpPr>
            <a:spLocks noGrp="1"/>
          </p:cNvSpPr>
          <p:nvPr>
            <p:ph type="dt" sz="half" idx="10"/>
          </p:nvPr>
        </p:nvSpPr>
        <p:spPr/>
        <p:txBody>
          <a:bodyPr/>
          <a:lstStyle/>
          <a:p>
            <a:r>
              <a:rPr lang="sl-SI" smtClean="0"/>
              <a:t>30.6.2015</a:t>
            </a:r>
            <a:endParaRPr lang="sl-SI"/>
          </a:p>
        </p:txBody>
      </p:sp>
      <p:sp>
        <p:nvSpPr>
          <p:cNvPr id="4" name="Ograda noge 3"/>
          <p:cNvSpPr>
            <a:spLocks noGrp="1"/>
          </p:cNvSpPr>
          <p:nvPr>
            <p:ph type="ftr" sz="quarter" idx="11"/>
          </p:nvPr>
        </p:nvSpPr>
        <p:spPr/>
        <p:txBody>
          <a:bodyPr/>
          <a:lstStyle/>
          <a:p>
            <a:r>
              <a:rPr lang="sl-SI" smtClean="0"/>
              <a:t>  TRAVEN </a:t>
            </a:r>
            <a:endParaRPr lang="sl-SI"/>
          </a:p>
        </p:txBody>
      </p:sp>
      <p:sp>
        <p:nvSpPr>
          <p:cNvPr id="5" name="Ograda številke diapozitiva 4"/>
          <p:cNvSpPr>
            <a:spLocks noGrp="1"/>
          </p:cNvSpPr>
          <p:nvPr>
            <p:ph type="sldNum" sz="quarter" idx="12"/>
          </p:nvPr>
        </p:nvSpPr>
        <p:spPr/>
        <p:txBody>
          <a:bodyPr/>
          <a:lstStyle>
            <a:lvl1pPr>
              <a:defRPr>
                <a:solidFill>
                  <a:srgbClr val="FFFFFF"/>
                </a:solidFill>
              </a:defRPr>
            </a:lvl1pPr>
          </a:lstStyle>
          <a:p>
            <a:fld id="{8B8B4F22-B324-4E9D-A585-20C3BADD6B09}"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r>
              <a:rPr lang="sl-SI" smtClean="0"/>
              <a:t>30.6.2015</a:t>
            </a:r>
            <a:endParaRPr lang="sl-SI"/>
          </a:p>
        </p:txBody>
      </p:sp>
      <p:sp>
        <p:nvSpPr>
          <p:cNvPr id="3" name="Ograda noge 2"/>
          <p:cNvSpPr>
            <a:spLocks noGrp="1"/>
          </p:cNvSpPr>
          <p:nvPr>
            <p:ph type="ftr" sz="quarter" idx="11"/>
          </p:nvPr>
        </p:nvSpPr>
        <p:spPr/>
        <p:txBody>
          <a:bodyPr/>
          <a:lstStyle/>
          <a:p>
            <a:r>
              <a:rPr lang="sl-SI" smtClean="0"/>
              <a:t>  TRAVEN </a:t>
            </a:r>
            <a:endParaRPr lang="sl-SI"/>
          </a:p>
        </p:txBody>
      </p:sp>
      <p:sp>
        <p:nvSpPr>
          <p:cNvPr id="4" name="Ograda številke diapozitiva 3"/>
          <p:cNvSpPr>
            <a:spLocks noGrp="1"/>
          </p:cNvSpPr>
          <p:nvPr>
            <p:ph type="sldNum" sz="quarter" idx="12"/>
          </p:nvPr>
        </p:nvSpPr>
        <p:spPr>
          <a:xfrm>
            <a:off x="0" y="6248400"/>
            <a:ext cx="533400" cy="381000"/>
          </a:xfrm>
        </p:spPr>
        <p:txBody>
          <a:bodyPr/>
          <a:lstStyle>
            <a:lvl1pPr>
              <a:defRPr>
                <a:solidFill>
                  <a:schemeClr val="tx2"/>
                </a:solidFill>
              </a:defRPr>
            </a:lvl1pPr>
          </a:lstStyle>
          <a:p>
            <a:fld id="{8B8B4F22-B324-4E9D-A585-20C3BADD6B09}"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3050"/>
            <a:ext cx="8077200" cy="869950"/>
          </a:xfrm>
        </p:spPr>
        <p:txBody>
          <a:bodyPr anchor="ctr"/>
          <a:lstStyle>
            <a:lvl1pPr algn="l">
              <a:buNone/>
              <a:defRPr sz="4400" b="0"/>
            </a:lvl1pPr>
          </a:lstStyle>
          <a:p>
            <a:r>
              <a:rPr kumimoji="0" lang="sl-SI" smtClean="0"/>
              <a:t>Uredite slog naslova matrice</a:t>
            </a:r>
            <a:endParaRPr kumimoji="0" lang="en-US"/>
          </a:p>
        </p:txBody>
      </p:sp>
      <p:sp>
        <p:nvSpPr>
          <p:cNvPr id="5" name="Ograda datuma 4"/>
          <p:cNvSpPr>
            <a:spLocks noGrp="1"/>
          </p:cNvSpPr>
          <p:nvPr>
            <p:ph type="dt" sz="half" idx="10"/>
          </p:nvPr>
        </p:nvSpPr>
        <p:spPr/>
        <p:txBody>
          <a:bodyPr/>
          <a:lstStyle/>
          <a:p>
            <a:r>
              <a:rPr lang="sl-SI" smtClean="0"/>
              <a:t>30.6.2015</a:t>
            </a:r>
            <a:endParaRPr lang="sl-SI"/>
          </a:p>
        </p:txBody>
      </p:sp>
      <p:sp>
        <p:nvSpPr>
          <p:cNvPr id="6" name="Ograda noge 5"/>
          <p:cNvSpPr>
            <a:spLocks noGrp="1"/>
          </p:cNvSpPr>
          <p:nvPr>
            <p:ph type="ftr" sz="quarter" idx="11"/>
          </p:nvPr>
        </p:nvSpPr>
        <p:spPr/>
        <p:txBody>
          <a:bodyPr/>
          <a:lstStyle/>
          <a:p>
            <a:r>
              <a:rPr lang="sl-SI" smtClean="0"/>
              <a:t>  TRAVEN </a:t>
            </a:r>
            <a:endParaRPr lang="sl-SI"/>
          </a:p>
        </p:txBody>
      </p:sp>
      <p:sp>
        <p:nvSpPr>
          <p:cNvPr id="7" name="Ograda številke diapozitiva 6"/>
          <p:cNvSpPr>
            <a:spLocks noGrp="1"/>
          </p:cNvSpPr>
          <p:nvPr>
            <p:ph type="sldNum" sz="quarter" idx="12"/>
          </p:nvPr>
        </p:nvSpPr>
        <p:spPr/>
        <p:txBody>
          <a:bodyPr/>
          <a:lstStyle>
            <a:lvl1pPr>
              <a:defRPr>
                <a:solidFill>
                  <a:srgbClr val="FFFFFF"/>
                </a:solidFill>
              </a:defRPr>
            </a:lvl1pPr>
          </a:lstStyle>
          <a:p>
            <a:fld id="{8B8B4F22-B324-4E9D-A585-20C3BADD6B09}" type="slidenum">
              <a:rPr lang="sl-SI" smtClean="0"/>
              <a:t>‹#›</a:t>
            </a:fld>
            <a:endParaRPr lang="sl-SI"/>
          </a:p>
        </p:txBody>
      </p:sp>
      <p:sp>
        <p:nvSpPr>
          <p:cNvPr id="3" name="Ograda besedila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9" name="Ograda vsebine 8"/>
          <p:cNvSpPr>
            <a:spLocks noGrp="1"/>
          </p:cNvSpPr>
          <p:nvPr>
            <p:ph sz="quarter" idx="1"/>
          </p:nvPr>
        </p:nvSpPr>
        <p:spPr>
          <a:xfrm>
            <a:off x="2362200" y="1752600"/>
            <a:ext cx="6400800" cy="44196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3">
        <a:schemeClr val="bg2"/>
      </p:bgRef>
    </p:bg>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Uredite sloge besedila matrice</a:t>
            </a:r>
          </a:p>
        </p:txBody>
      </p:sp>
      <p:sp>
        <p:nvSpPr>
          <p:cNvPr id="8" name="Pravokotni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otni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sl-SI" smtClean="0"/>
              <a:t>Uredite slog naslova matrice</a:t>
            </a:r>
            <a:endParaRPr kumimoji="0" lang="en-US"/>
          </a:p>
        </p:txBody>
      </p:sp>
      <p:sp>
        <p:nvSpPr>
          <p:cNvPr id="11" name="Pravokotni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grada datuma 11"/>
          <p:cNvSpPr>
            <a:spLocks noGrp="1"/>
          </p:cNvSpPr>
          <p:nvPr>
            <p:ph type="dt" sz="half" idx="10"/>
          </p:nvPr>
        </p:nvSpPr>
        <p:spPr>
          <a:xfrm>
            <a:off x="6248400" y="6248400"/>
            <a:ext cx="2667000" cy="365125"/>
          </a:xfrm>
        </p:spPr>
        <p:txBody>
          <a:bodyPr rtlCol="0"/>
          <a:lstStyle/>
          <a:p>
            <a:r>
              <a:rPr lang="sl-SI" smtClean="0"/>
              <a:t>30.6.2015</a:t>
            </a:r>
            <a:endParaRPr lang="sl-SI"/>
          </a:p>
        </p:txBody>
      </p:sp>
      <p:sp>
        <p:nvSpPr>
          <p:cNvPr id="13" name="Ograda številke diapozitiva 12"/>
          <p:cNvSpPr>
            <a:spLocks noGrp="1"/>
          </p:cNvSpPr>
          <p:nvPr>
            <p:ph type="sldNum" sz="quarter" idx="11"/>
          </p:nvPr>
        </p:nvSpPr>
        <p:spPr>
          <a:xfrm>
            <a:off x="0" y="4667249"/>
            <a:ext cx="1447800" cy="663578"/>
          </a:xfrm>
        </p:spPr>
        <p:txBody>
          <a:bodyPr rtlCol="0"/>
          <a:lstStyle>
            <a:lvl1pPr>
              <a:defRPr sz="2800"/>
            </a:lvl1pPr>
          </a:lstStyle>
          <a:p>
            <a:fld id="{8B8B4F22-B324-4E9D-A585-20C3BADD6B09}" type="slidenum">
              <a:rPr lang="sl-SI" smtClean="0"/>
              <a:t>‹#›</a:t>
            </a:fld>
            <a:endParaRPr lang="sl-SI"/>
          </a:p>
        </p:txBody>
      </p:sp>
      <p:sp>
        <p:nvSpPr>
          <p:cNvPr id="14" name="Ograda noge 13"/>
          <p:cNvSpPr>
            <a:spLocks noGrp="1"/>
          </p:cNvSpPr>
          <p:nvPr>
            <p:ph type="ftr" sz="quarter" idx="12"/>
          </p:nvPr>
        </p:nvSpPr>
        <p:spPr>
          <a:xfrm>
            <a:off x="1600200" y="6248206"/>
            <a:ext cx="4572000" cy="365125"/>
          </a:xfrm>
        </p:spPr>
        <p:txBody>
          <a:bodyPr rtlCol="0"/>
          <a:lstStyle/>
          <a:p>
            <a:r>
              <a:rPr lang="sl-SI" smtClean="0"/>
              <a:t>  TRAVEN </a:t>
            </a:r>
            <a:endParaRPr lang="sl-SI"/>
          </a:p>
        </p:txBody>
      </p:sp>
      <p:sp>
        <p:nvSpPr>
          <p:cNvPr id="3" name="Ograda slik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sl-SI" smtClean="0"/>
              <a:t>Kliknite ikono, če želite dodati sliko</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grada naslova 21"/>
          <p:cNvSpPr>
            <a:spLocks noGrp="1"/>
          </p:cNvSpPr>
          <p:nvPr>
            <p:ph type="title"/>
          </p:nvPr>
        </p:nvSpPr>
        <p:spPr>
          <a:xfrm>
            <a:off x="609600" y="228600"/>
            <a:ext cx="8153400" cy="990600"/>
          </a:xfrm>
          <a:prstGeom prst="rect">
            <a:avLst/>
          </a:prstGeom>
        </p:spPr>
        <p:txBody>
          <a:bodyPr vert="horz" anchor="ctr">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sl-SI" smtClean="0"/>
              <a:t>30.6.2015</a:t>
            </a:r>
            <a:endParaRPr lang="sl-SI"/>
          </a:p>
        </p:txBody>
      </p:sp>
      <p:sp>
        <p:nvSpPr>
          <p:cNvPr id="3" name="Ograda no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sl-SI" smtClean="0"/>
              <a:t>  TRAVEN </a:t>
            </a:r>
            <a:endParaRPr lang="sl-SI"/>
          </a:p>
        </p:txBody>
      </p:sp>
      <p:sp>
        <p:nvSpPr>
          <p:cNvPr id="7" name="Pravokotni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otni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otni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grada številke diapoz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B8B4F22-B324-4E9D-A585-20C3BADD6B09}"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traven.si/index.php/slovar/452-kamen.html" TargetMode="Externa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Gradnja suhega zida in potrebna orodja</a:t>
            </a:r>
          </a:p>
        </p:txBody>
      </p:sp>
      <p:sp>
        <p:nvSpPr>
          <p:cNvPr id="3" name="Podnaslov 2"/>
          <p:cNvSpPr>
            <a:spLocks noGrp="1"/>
          </p:cNvSpPr>
          <p:nvPr>
            <p:ph type="subTitle" idx="1"/>
          </p:nvPr>
        </p:nvSpPr>
        <p:spPr/>
        <p:txBody>
          <a:bodyPr/>
          <a:lstStyle/>
          <a:p>
            <a:r>
              <a:rPr lang="sl-SI" dirty="0" smtClean="0"/>
              <a:t>Zavod Traven</a:t>
            </a:r>
            <a:endParaRPr lang="sl-SI" dirty="0"/>
          </a:p>
        </p:txBody>
      </p:sp>
      <p:sp>
        <p:nvSpPr>
          <p:cNvPr id="4" name="Ograda datuma 3"/>
          <p:cNvSpPr>
            <a:spLocks noGrp="1"/>
          </p:cNvSpPr>
          <p:nvPr>
            <p:ph type="dt" sz="half" idx="10"/>
          </p:nvPr>
        </p:nvSpPr>
        <p:spPr/>
        <p:txBody>
          <a:bodyPr/>
          <a:lstStyle/>
          <a:p>
            <a:r>
              <a:rPr lang="sl-SI" smtClean="0"/>
              <a:t>30.6.2015</a:t>
            </a:r>
            <a:endParaRPr lang="sl-S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28575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011" y="67356"/>
            <a:ext cx="42291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79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Gradnja prve plasti </a:t>
            </a:r>
            <a:r>
              <a:rPr lang="sl-SI" dirty="0" smtClean="0"/>
              <a:t>zida - vogali</a:t>
            </a:r>
            <a:endParaRPr lang="sl-SI" dirty="0"/>
          </a:p>
        </p:txBody>
      </p:sp>
      <p:sp>
        <p:nvSpPr>
          <p:cNvPr id="3" name="Ograda vsebine 2"/>
          <p:cNvSpPr>
            <a:spLocks noGrp="1"/>
          </p:cNvSpPr>
          <p:nvPr>
            <p:ph sz="quarter" idx="1"/>
          </p:nvPr>
        </p:nvSpPr>
        <p:spPr/>
        <p:txBody>
          <a:bodyPr>
            <a:normAutofit fontScale="92500" lnSpcReduction="10000"/>
          </a:bodyPr>
          <a:lstStyle/>
          <a:p>
            <a:endParaRPr lang="sl-SI" dirty="0"/>
          </a:p>
        </p:txBody>
      </p:sp>
      <p:sp>
        <p:nvSpPr>
          <p:cNvPr id="4" name="Ograda vsebine 3"/>
          <p:cNvSpPr>
            <a:spLocks noGrp="1"/>
          </p:cNvSpPr>
          <p:nvPr>
            <p:ph sz="quarter" idx="2"/>
          </p:nvPr>
        </p:nvSpPr>
        <p:spPr/>
        <p:txBody>
          <a:bodyPr>
            <a:normAutofit fontScale="92500" lnSpcReduction="10000"/>
          </a:bodyPr>
          <a:lstStyle/>
          <a:p>
            <a:r>
              <a:rPr lang="sl-SI" dirty="0"/>
              <a:t>Najprej zgradite zaključke zidu - vogale. Biti morajo samonosilni, zato uporabite najboljše kamne, ki ste jih prihranili v ta namen: </a:t>
            </a:r>
            <a:r>
              <a:rPr lang="sl-SI" dirty="0" smtClean="0"/>
              <a:t>čim bolj </a:t>
            </a:r>
            <a:r>
              <a:rPr lang="sl-SI" dirty="0"/>
              <a:t>pravokotne, enakomerno debele in z najmanj dvema ravnima navpičnima ploskvama, ki se spajata pod kotom 90 stopinj.</a:t>
            </a:r>
          </a:p>
        </p:txBody>
      </p:sp>
      <p:pic>
        <p:nvPicPr>
          <p:cNvPr id="3074" name="Picture 2" descr="gradnj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5" y="1547911"/>
            <a:ext cx="4330419" cy="2435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dnj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05" y="4077072"/>
            <a:ext cx="4330419" cy="2435399"/>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40698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Gradnja prve plasti zida </a:t>
            </a:r>
            <a:r>
              <a:rPr lang="sl-SI" dirty="0" smtClean="0"/>
              <a:t>– robni kamni</a:t>
            </a:r>
            <a:endParaRPr lang="sl-SI" dirty="0"/>
          </a:p>
        </p:txBody>
      </p:sp>
      <p:sp>
        <p:nvSpPr>
          <p:cNvPr id="3" name="Ograda vsebine 2"/>
          <p:cNvSpPr>
            <a:spLocks noGrp="1"/>
          </p:cNvSpPr>
          <p:nvPr>
            <p:ph sz="quarter" idx="1"/>
          </p:nvPr>
        </p:nvSpPr>
        <p:spPr/>
        <p:txBody>
          <a:bodyPr>
            <a:normAutofit fontScale="85000" lnSpcReduction="10000"/>
          </a:bodyPr>
          <a:lstStyle/>
          <a:p>
            <a:endParaRPr lang="sl-SI" dirty="0"/>
          </a:p>
        </p:txBody>
      </p:sp>
      <p:sp>
        <p:nvSpPr>
          <p:cNvPr id="4" name="Ograda vsebine 3"/>
          <p:cNvSpPr>
            <a:spLocks noGrp="1"/>
          </p:cNvSpPr>
          <p:nvPr>
            <p:ph sz="quarter" idx="2"/>
          </p:nvPr>
        </p:nvSpPr>
        <p:spPr/>
        <p:txBody>
          <a:bodyPr>
            <a:normAutofit fontScale="85000" lnSpcReduction="10000"/>
          </a:bodyPr>
          <a:lstStyle/>
          <a:p>
            <a:r>
              <a:rPr lang="sl-SI" dirty="0"/>
              <a:t>Ko ste zgradili vogal na obeh koncih zida, nadaljujte gradnjo s polaganjem plasti robnih kamnov na obeh licih zida, torej vzdolž zida. Zunanji strani zida poravnajte z vrvico in skrbite, da bo vseskozi napeta. Po vrvici položite obe vrsti obdelanih kamnov. S tem boste določili širino zida.</a:t>
            </a:r>
          </a:p>
        </p:txBody>
      </p:sp>
      <p:pic>
        <p:nvPicPr>
          <p:cNvPr id="4098" name="Picture 2" descr="gradnj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2854"/>
            <a:ext cx="4107803" cy="2310201"/>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264289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Gradnja prve plasti zida – </a:t>
            </a:r>
            <a:r>
              <a:rPr lang="sl-SI" dirty="0" smtClean="0"/>
              <a:t>vezni kamni</a:t>
            </a:r>
            <a:endParaRPr lang="sl-SI" dirty="0"/>
          </a:p>
        </p:txBody>
      </p:sp>
      <p:sp>
        <p:nvSpPr>
          <p:cNvPr id="3" name="Ograda vsebine 2"/>
          <p:cNvSpPr>
            <a:spLocks noGrp="1"/>
          </p:cNvSpPr>
          <p:nvPr>
            <p:ph sz="quarter" idx="1"/>
          </p:nvPr>
        </p:nvSpPr>
        <p:spPr/>
        <p:txBody>
          <a:bodyPr>
            <a:normAutofit fontScale="70000" lnSpcReduction="20000"/>
          </a:bodyPr>
          <a:lstStyle/>
          <a:p>
            <a:endParaRPr lang="sl-SI"/>
          </a:p>
        </p:txBody>
      </p:sp>
      <p:sp>
        <p:nvSpPr>
          <p:cNvPr id="4" name="Ograda vsebine 3"/>
          <p:cNvSpPr>
            <a:spLocks noGrp="1"/>
          </p:cNvSpPr>
          <p:nvPr>
            <p:ph sz="quarter" idx="2"/>
          </p:nvPr>
        </p:nvSpPr>
        <p:spPr/>
        <p:txBody>
          <a:bodyPr>
            <a:normAutofit fontScale="70000" lnSpcReduction="20000"/>
          </a:bodyPr>
          <a:lstStyle/>
          <a:p>
            <a:r>
              <a:rPr lang="sl-SI" dirty="0" smtClean="0"/>
              <a:t>Vezne </a:t>
            </a:r>
            <a:r>
              <a:rPr lang="sl-SI" dirty="0"/>
              <a:t>zidne kamne polagajte prečno glede na dolžino zida. Nameščajte jih v razdalji enega do dveh metrov in izmenjujte mesta med plastmi, na katere jih polagate. Biti morajo zaželeno dovolj dolgi, da so njihove stranske ploskve kot lica vidne na obeh straneh zida (kot robni kamni). Vezniki povezujejo obe lici zida in so bistvenega pomena za njegovo stabilnost. Seveda če nimamo idealnih mer veznih kamnov, potem zadostuje že, če »z repom« segajo čim globlje v zid.</a:t>
            </a:r>
          </a:p>
        </p:txBody>
      </p:sp>
      <p:pic>
        <p:nvPicPr>
          <p:cNvPr id="5122" name="Picture 2" descr="gradnja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03" y="1524944"/>
            <a:ext cx="4409937" cy="248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dnja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04" y="4077072"/>
            <a:ext cx="4409937" cy="2480119"/>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201305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t>Gradnja prve plasti zida – </a:t>
            </a:r>
            <a:r>
              <a:rPr lang="sl-SI" sz="3600" dirty="0" smtClean="0"/>
              <a:t>notranjost zida</a:t>
            </a:r>
            <a:endParaRPr lang="sl-SI" sz="3600" dirty="0"/>
          </a:p>
        </p:txBody>
      </p:sp>
      <p:sp>
        <p:nvSpPr>
          <p:cNvPr id="3" name="Ograda vsebine 2"/>
          <p:cNvSpPr>
            <a:spLocks noGrp="1"/>
          </p:cNvSpPr>
          <p:nvPr>
            <p:ph sz="quarter" idx="1"/>
          </p:nvPr>
        </p:nvSpPr>
        <p:spPr/>
        <p:txBody>
          <a:bodyPr>
            <a:normAutofit fontScale="92500" lnSpcReduction="20000"/>
          </a:bodyPr>
          <a:lstStyle/>
          <a:p>
            <a:endParaRPr lang="sl-SI" dirty="0"/>
          </a:p>
        </p:txBody>
      </p:sp>
      <p:sp>
        <p:nvSpPr>
          <p:cNvPr id="4" name="Ograda vsebine 3"/>
          <p:cNvSpPr>
            <a:spLocks noGrp="1"/>
          </p:cNvSpPr>
          <p:nvPr>
            <p:ph sz="quarter" idx="2"/>
          </p:nvPr>
        </p:nvSpPr>
        <p:spPr/>
        <p:txBody>
          <a:bodyPr>
            <a:normAutofit fontScale="92500" lnSpcReduction="20000"/>
          </a:bodyPr>
          <a:lstStyle/>
          <a:p>
            <a:r>
              <a:rPr lang="sl-SI" dirty="0"/>
              <a:t>Zid gradite od zunaj navznoter. Začnite z zunanjima zidoma, ki ju gradite istočasno. Notranjost (vmesni prostor) zidu sproti zapolnjujte z manjšimi kamni in drobirjem. S tem boste zaprli njegov ustroj. Po potrebi dodajajte zemljo, saj drobirja pogosto ni dovolj</a:t>
            </a:r>
          </a:p>
        </p:txBody>
      </p:sp>
      <p:pic>
        <p:nvPicPr>
          <p:cNvPr id="6146" name="Picture 2" descr="gradnja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76038"/>
            <a:ext cx="4427558" cy="24900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adnja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8" y="4077072"/>
            <a:ext cx="4442366" cy="2498357"/>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46996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Gradnja prve plasti zida – </a:t>
            </a:r>
            <a:r>
              <a:rPr lang="sl-SI" dirty="0" smtClean="0"/>
              <a:t>izravnave</a:t>
            </a:r>
            <a:endParaRPr lang="sl-SI" dirty="0"/>
          </a:p>
        </p:txBody>
      </p:sp>
      <p:sp>
        <p:nvSpPr>
          <p:cNvPr id="3" name="Ograda vsebine 2"/>
          <p:cNvSpPr>
            <a:spLocks noGrp="1"/>
          </p:cNvSpPr>
          <p:nvPr>
            <p:ph sz="quarter" idx="1"/>
          </p:nvPr>
        </p:nvSpPr>
        <p:spPr/>
        <p:txBody>
          <a:bodyPr>
            <a:normAutofit fontScale="70000" lnSpcReduction="20000"/>
          </a:bodyPr>
          <a:lstStyle/>
          <a:p>
            <a:endParaRPr lang="sl-SI" dirty="0"/>
          </a:p>
        </p:txBody>
      </p:sp>
      <p:sp>
        <p:nvSpPr>
          <p:cNvPr id="4" name="Ograda vsebine 3"/>
          <p:cNvSpPr>
            <a:spLocks noGrp="1"/>
          </p:cNvSpPr>
          <p:nvPr>
            <p:ph sz="quarter" idx="2"/>
          </p:nvPr>
        </p:nvSpPr>
        <p:spPr/>
        <p:txBody>
          <a:bodyPr>
            <a:normAutofit fontScale="70000" lnSpcReduction="20000"/>
          </a:bodyPr>
          <a:lstStyle/>
          <a:p>
            <a:r>
              <a:rPr lang="sl-SI" dirty="0"/>
              <a:t>Včasih lahko v plasti namenoma postavimo višji ali nižji robni kamen, da ga potem »lovimo« v tej ali naslednji plasti kamenja (ali celo v dveh naslednjih plasteh). </a:t>
            </a:r>
            <a:endParaRPr lang="sl-SI" dirty="0" smtClean="0"/>
          </a:p>
          <a:p>
            <a:r>
              <a:rPr lang="sl-SI" dirty="0" smtClean="0"/>
              <a:t>Enak </a:t>
            </a:r>
            <a:r>
              <a:rPr lang="sl-SI" dirty="0"/>
              <a:t>učinek dosežemo, kadar lice robnega kamna po videzu ni »pravilno« kvadratno, ampak na levi ali/in desni strani poševno in nato zopet s ploščatimi ali vrinjenimi kamni lovimo plast kamnov – to pot praviloma v isti plasti – do te mere, da smo izravnali plast kot podnožje za naslednjo.</a:t>
            </a:r>
          </a:p>
        </p:txBody>
      </p:sp>
      <p:pic>
        <p:nvPicPr>
          <p:cNvPr id="7170" name="Picture 2" descr="http://traven.si/images/gradnja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56792"/>
            <a:ext cx="4344418" cy="2443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dnja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3968"/>
            <a:ext cx="4499993" cy="2530766"/>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75413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dirty="0"/>
              <a:t>Gradnja (dviganje) zida po </a:t>
            </a:r>
            <a:r>
              <a:rPr lang="pl-PL" dirty="0" smtClean="0"/>
              <a:t>plasteh</a:t>
            </a:r>
            <a:endParaRPr lang="sl-SI" dirty="0"/>
          </a:p>
        </p:txBody>
      </p:sp>
      <p:sp>
        <p:nvSpPr>
          <p:cNvPr id="3" name="Ograda vsebine 2"/>
          <p:cNvSpPr>
            <a:spLocks noGrp="1"/>
          </p:cNvSpPr>
          <p:nvPr>
            <p:ph sz="quarter" idx="1"/>
          </p:nvPr>
        </p:nvSpPr>
        <p:spPr/>
        <p:txBody>
          <a:bodyPr>
            <a:normAutofit fontScale="85000" lnSpcReduction="20000"/>
          </a:bodyPr>
          <a:lstStyle/>
          <a:p>
            <a:endParaRPr lang="sl-SI" dirty="0"/>
          </a:p>
        </p:txBody>
      </p:sp>
      <p:sp>
        <p:nvSpPr>
          <p:cNvPr id="4" name="Ograda vsebine 3"/>
          <p:cNvSpPr>
            <a:spLocks noGrp="1"/>
          </p:cNvSpPr>
          <p:nvPr>
            <p:ph sz="quarter" idx="2"/>
          </p:nvPr>
        </p:nvSpPr>
        <p:spPr/>
        <p:txBody>
          <a:bodyPr>
            <a:normAutofit fontScale="85000" lnSpcReduction="20000"/>
          </a:bodyPr>
          <a:lstStyle/>
          <a:p>
            <a:r>
              <a:rPr lang="sl-SI" sz="2800" dirty="0"/>
              <a:t>Pravila </a:t>
            </a:r>
            <a:r>
              <a:rPr lang="sl-SI" sz="2800" dirty="0" smtClean="0"/>
              <a:t>gradnje:</a:t>
            </a:r>
            <a:r>
              <a:rPr lang="sl-SI" sz="2800" dirty="0"/>
              <a:t> </a:t>
            </a:r>
            <a:r>
              <a:rPr lang="sl-SI" sz="2800" dirty="0" smtClean="0"/>
              <a:t> Najože </a:t>
            </a:r>
            <a:r>
              <a:rPr lang="sl-SI" sz="2800" dirty="0"/>
              <a:t>lice vsakega kamna postavite tako, da bo gledala iz zunanje stran zida. Prepričajte se, da </a:t>
            </a:r>
            <a:r>
              <a:rPr lang="sl-SI" sz="2800" dirty="0" smtClean="0"/>
              <a:t>vsak</a:t>
            </a:r>
            <a:r>
              <a:rPr lang="sl-SI" sz="2800" dirty="0"/>
              <a:t> </a:t>
            </a:r>
            <a:r>
              <a:rPr lang="sl-SI" sz="2800" dirty="0">
                <a:hlinkClick r:id="rId2" tooltip="kamnita posoda"/>
              </a:rPr>
              <a:t>kamen</a:t>
            </a:r>
            <a:r>
              <a:rPr lang="sl-SI" sz="2800" dirty="0"/>
              <a:t> trdno počiva na kamnih pod njim</a:t>
            </a:r>
            <a:r>
              <a:rPr lang="sl-SI" sz="2800" dirty="0" smtClean="0"/>
              <a:t>.</a:t>
            </a:r>
          </a:p>
          <a:p>
            <a:r>
              <a:rPr lang="sl-SI" sz="2800" dirty="0"/>
              <a:t>Prav tako upoštevajte, da težnost pritiska naravnost navzdol. Če zid ne počiva na ploščati, vodoravni in izravnani ravnini, ga bo težnost počasi potisnila navzven.</a:t>
            </a:r>
          </a:p>
        </p:txBody>
      </p:sp>
      <p:pic>
        <p:nvPicPr>
          <p:cNvPr id="8194" name="Picture 2" descr="Podporni zid brega kanala v Sečoveljskih soli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3" y="1340768"/>
            <a:ext cx="4489042" cy="2581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raven.si/media/k2/galleries/189/dvig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05064"/>
            <a:ext cx="3369000" cy="2528190"/>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166748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pl-PL" dirty="0"/>
              <a:t>Gradnja (dviganje) zida po plasteh</a:t>
            </a:r>
            <a:endParaRPr lang="sl-SI" dirty="0"/>
          </a:p>
        </p:txBody>
      </p:sp>
      <p:sp>
        <p:nvSpPr>
          <p:cNvPr id="3" name="Ograda vsebine 2"/>
          <p:cNvSpPr>
            <a:spLocks noGrp="1"/>
          </p:cNvSpPr>
          <p:nvPr>
            <p:ph sz="quarter" idx="1"/>
          </p:nvPr>
        </p:nvSpPr>
        <p:spPr/>
        <p:txBody>
          <a:bodyPr>
            <a:normAutofit fontScale="92500" lnSpcReduction="10000"/>
          </a:bodyPr>
          <a:lstStyle/>
          <a:p>
            <a:endParaRPr lang="sl-SI" dirty="0"/>
          </a:p>
        </p:txBody>
      </p:sp>
      <p:sp>
        <p:nvSpPr>
          <p:cNvPr id="4" name="Ograda vsebine 3"/>
          <p:cNvSpPr>
            <a:spLocks noGrp="1"/>
          </p:cNvSpPr>
          <p:nvPr>
            <p:ph sz="quarter" idx="2"/>
          </p:nvPr>
        </p:nvSpPr>
        <p:spPr/>
        <p:txBody>
          <a:bodyPr>
            <a:normAutofit fontScale="92500" lnSpcReduction="10000"/>
          </a:bodyPr>
          <a:lstStyle/>
          <a:p>
            <a:r>
              <a:rPr lang="sl-SI" dirty="0"/>
              <a:t>Da bi dobili čvrsto konstrukcijo, morajo biti plasti kamenja v </a:t>
            </a:r>
            <a:r>
              <a:rPr lang="sl-SI" dirty="0" smtClean="0"/>
              <a:t>čim bolj </a:t>
            </a:r>
            <a:r>
              <a:rPr lang="sl-SI" dirty="0"/>
              <a:t>ravni liniji</a:t>
            </a:r>
            <a:r>
              <a:rPr lang="sl-SI" dirty="0" smtClean="0"/>
              <a:t>.</a:t>
            </a:r>
          </a:p>
          <a:p>
            <a:r>
              <a:rPr lang="sl-SI" dirty="0"/>
              <a:t>Če je lice kakšnega kamna precej višje od višine kamnite plasti, poskusite ujeti ravnino v naslednji plasti</a:t>
            </a:r>
            <a:r>
              <a:rPr lang="sl-SI" dirty="0" smtClean="0"/>
              <a:t>.</a:t>
            </a:r>
          </a:p>
          <a:p>
            <a:r>
              <a:rPr lang="sl-SI" dirty="0" smtClean="0"/>
              <a:t>V </a:t>
            </a:r>
            <a:r>
              <a:rPr lang="sl-SI" dirty="0"/>
              <a:t>zidu </a:t>
            </a:r>
            <a:r>
              <a:rPr lang="sl-SI" dirty="0" smtClean="0"/>
              <a:t>ne </a:t>
            </a:r>
            <a:r>
              <a:rPr lang="sl-SI" dirty="0"/>
              <a:t>smete </a:t>
            </a:r>
            <a:r>
              <a:rPr lang="sl-SI" dirty="0" smtClean="0"/>
              <a:t>nikdar </a:t>
            </a:r>
            <a:r>
              <a:rPr lang="sl-SI" dirty="0"/>
              <a:t>ustvariti vertikalnih rež </a:t>
            </a:r>
          </a:p>
        </p:txBody>
      </p:sp>
      <p:pic>
        <p:nvPicPr>
          <p:cNvPr id="9218" name="Picture 2" descr="http://traven.si/media/k2/galleries/189/Trikotni_zakljucek_suhozida_v_Belobradi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775"/>
            <a:ext cx="4709887" cy="3117813"/>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289514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Obdelava </a:t>
            </a:r>
            <a:r>
              <a:rPr lang="sl-SI" dirty="0" smtClean="0"/>
              <a:t>kamenja</a:t>
            </a:r>
            <a:endParaRPr lang="sl-SI" dirty="0"/>
          </a:p>
        </p:txBody>
      </p:sp>
      <p:sp>
        <p:nvSpPr>
          <p:cNvPr id="4" name="Ograda vsebine 3"/>
          <p:cNvSpPr>
            <a:spLocks noGrp="1"/>
          </p:cNvSpPr>
          <p:nvPr>
            <p:ph sz="quarter" idx="2"/>
          </p:nvPr>
        </p:nvSpPr>
        <p:spPr/>
        <p:txBody>
          <a:bodyPr>
            <a:normAutofit fontScale="70000" lnSpcReduction="20000"/>
          </a:bodyPr>
          <a:lstStyle/>
          <a:p>
            <a:r>
              <a:rPr lang="sl-SI" dirty="0" smtClean="0"/>
              <a:t>Prevelike </a:t>
            </a:r>
            <a:r>
              <a:rPr lang="sl-SI" dirty="0"/>
              <a:t>kamne ali kamne s štrlinami, ki jih ni mogoče umestiti v zid, je treba obdelati. V takih primerih vzemite široko dleto in izdolbite zarezo, globoko od 0,5 – 1,5 cm okrog mesta, ki ga želite odstraniti. Odvečen kos odlomite. Morda si boste morali oskrbeti nekaj opreme za tako delo, kot na primer težko kovaško kladivo. Če se ob udarcu kladiva zaiskri, imate najbrž opravka z vulkansko kamnino. Bolje je, da za tak kamen najdete kakšno drugo mesto, kjer se bo prilegal, sicer boste potrošiti preveč časa za njegovo obdelavo.</a:t>
            </a:r>
          </a:p>
          <a:p>
            <a:endParaRPr lang="sl-SI" dirty="0"/>
          </a:p>
        </p:txBody>
      </p:sp>
      <p:sp>
        <p:nvSpPr>
          <p:cNvPr id="3" name="Ograda datuma 2"/>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71733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dirty="0"/>
              <a:t>Zapolnjevanje praznin na licu zida</a:t>
            </a:r>
            <a:endParaRPr lang="sl-SI" dirty="0"/>
          </a:p>
        </p:txBody>
      </p:sp>
      <p:sp>
        <p:nvSpPr>
          <p:cNvPr id="3" name="Ograda vsebine 2"/>
          <p:cNvSpPr>
            <a:spLocks noGrp="1"/>
          </p:cNvSpPr>
          <p:nvPr>
            <p:ph sz="quarter" idx="1"/>
          </p:nvPr>
        </p:nvSpPr>
        <p:spPr/>
        <p:txBody>
          <a:bodyPr>
            <a:normAutofit fontScale="77500" lnSpcReduction="20000"/>
          </a:bodyPr>
          <a:lstStyle/>
          <a:p>
            <a:endParaRPr lang="sl-SI" dirty="0"/>
          </a:p>
        </p:txBody>
      </p:sp>
      <p:sp>
        <p:nvSpPr>
          <p:cNvPr id="4" name="Ograda vsebine 3"/>
          <p:cNvSpPr>
            <a:spLocks noGrp="1"/>
          </p:cNvSpPr>
          <p:nvPr>
            <p:ph sz="quarter" idx="2"/>
          </p:nvPr>
        </p:nvSpPr>
        <p:spPr/>
        <p:txBody>
          <a:bodyPr>
            <a:normAutofit fontScale="77500" lnSpcReduction="20000"/>
          </a:bodyPr>
          <a:lstStyle/>
          <a:p>
            <a:r>
              <a:rPr lang="sl-SI" dirty="0" smtClean="0"/>
              <a:t>Praznine zapolnite </a:t>
            </a:r>
            <a:r>
              <a:rPr lang="sl-SI" dirty="0"/>
              <a:t>s kamnitim drobirjem, ki ga boste nabrali iz odpadnega materiala ali z manjšimi kamni, ki jih lahko stolčete in prilagodite z zidarskim kladivom. </a:t>
            </a:r>
            <a:endParaRPr lang="sl-SI" dirty="0" smtClean="0"/>
          </a:p>
          <a:p>
            <a:r>
              <a:rPr lang="sl-SI" dirty="0" smtClean="0"/>
              <a:t>Namestite </a:t>
            </a:r>
            <a:r>
              <a:rPr lang="sl-SI" dirty="0"/>
              <a:t>jih, ko bo plast zida že zgrajena. Drobni kamni učvrstijo lego robnikov. </a:t>
            </a:r>
            <a:endParaRPr lang="sl-SI" dirty="0" smtClean="0"/>
          </a:p>
          <a:p>
            <a:r>
              <a:rPr lang="sl-SI" dirty="0" smtClean="0"/>
              <a:t>Vstavljamo </a:t>
            </a:r>
            <a:r>
              <a:rPr lang="sl-SI" dirty="0"/>
              <a:t>jih vedno na zunanji, vidni strani zida, s čimer vplivamo tudi na njegov estetski videz.</a:t>
            </a:r>
          </a:p>
        </p:txBody>
      </p:sp>
      <p:pic>
        <p:nvPicPr>
          <p:cNvPr id="11266" name="Picture 2" descr="http://traven.si/media/k2/galleries/189/dvig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662205"/>
            <a:ext cx="4293911" cy="2414867"/>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66442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Popravilo zadrževalnega zida</a:t>
            </a:r>
            <a:endParaRPr lang="sl-SI" dirty="0"/>
          </a:p>
        </p:txBody>
      </p:sp>
      <p:sp>
        <p:nvSpPr>
          <p:cNvPr id="3" name="Ograda vsebine 2"/>
          <p:cNvSpPr>
            <a:spLocks noGrp="1"/>
          </p:cNvSpPr>
          <p:nvPr>
            <p:ph sz="quarter" idx="1"/>
          </p:nvPr>
        </p:nvSpPr>
        <p:spPr/>
        <p:txBody>
          <a:bodyPr/>
          <a:lstStyle/>
          <a:p>
            <a:endParaRPr lang="sl-SI"/>
          </a:p>
        </p:txBody>
      </p:sp>
      <p:sp>
        <p:nvSpPr>
          <p:cNvPr id="4" name="Ograda vsebine 3"/>
          <p:cNvSpPr>
            <a:spLocks noGrp="1"/>
          </p:cNvSpPr>
          <p:nvPr>
            <p:ph sz="quarter" idx="2"/>
          </p:nvPr>
        </p:nvSpPr>
        <p:spPr/>
        <p:txBody>
          <a:bodyPr/>
          <a:lstStyle/>
          <a:p>
            <a:endParaRPr lang="sl-SI" dirty="0"/>
          </a:p>
        </p:txBody>
      </p:sp>
      <p:pic>
        <p:nvPicPr>
          <p:cNvPr id="2050" name="Picture 2" descr="C:\Users\Zupancic\Documents\Popravilo zadrževalnega zida\P10103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1532079"/>
            <a:ext cx="4257419" cy="31930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Zupancic\Documents\Popravilo zadrževalnega zida\P10103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564296"/>
            <a:ext cx="4214463" cy="3160847"/>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31578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Obvezni pripomočki</a:t>
            </a:r>
            <a:endParaRPr lang="sl-SI"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59632" y="1441193"/>
            <a:ext cx="6624736" cy="464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grada datuma 2"/>
          <p:cNvSpPr>
            <a:spLocks noGrp="1"/>
          </p:cNvSpPr>
          <p:nvPr>
            <p:ph type="dt" sz="half" idx="10"/>
          </p:nvPr>
        </p:nvSpPr>
        <p:spPr/>
        <p:txBody>
          <a:bodyPr/>
          <a:lstStyle/>
          <a:p>
            <a:r>
              <a:rPr lang="sl-SI" smtClean="0"/>
              <a:t>30.6.2015</a:t>
            </a:r>
            <a:endParaRPr lang="sl-SI"/>
          </a:p>
        </p:txBody>
      </p:sp>
    </p:spTree>
    <p:extLst>
      <p:ext uri="{BB962C8B-B14F-4D97-AF65-F5344CB8AC3E}">
        <p14:creationId xmlns:p14="http://schemas.microsoft.com/office/powerpoint/2010/main" val="186349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Vrhnja plast</a:t>
            </a:r>
          </a:p>
        </p:txBody>
      </p:sp>
      <p:sp>
        <p:nvSpPr>
          <p:cNvPr id="4" name="Ograda vsebine 3"/>
          <p:cNvSpPr>
            <a:spLocks noGrp="1"/>
          </p:cNvSpPr>
          <p:nvPr>
            <p:ph sz="quarter" idx="2"/>
          </p:nvPr>
        </p:nvSpPr>
        <p:spPr/>
        <p:txBody>
          <a:bodyPr>
            <a:normAutofit fontScale="85000" lnSpcReduction="10000"/>
          </a:bodyPr>
          <a:lstStyle/>
          <a:p>
            <a:r>
              <a:rPr lang="sl-SI" dirty="0"/>
              <a:t>Za zaključek zidu na vrhu izberite velike ploščate kamne; naj bodo največji možni, s katerimi lahko še rokujete. Pred tem zgornjo plast posujte z zemljo, da se bodo ploščati vrhnji kamni (skrile) čvrsto prilegli podlagi. Zemlja bo enako kot malta povezala in učvrstila ležišče zadnjemu sloju kamenja.</a:t>
            </a:r>
          </a:p>
        </p:txBody>
      </p:sp>
      <p:pic>
        <p:nvPicPr>
          <p:cNvPr id="10242" name="Picture 2" descr="http://traven.si/media/k2/galleries/189/dvig_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33425" y="2498725"/>
            <a:ext cx="3638550"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datuma 2"/>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1719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r>
              <a:rPr lang="sl-SI" dirty="0" smtClean="0"/>
              <a:t>Ko </a:t>
            </a:r>
            <a:r>
              <a:rPr lang="sl-SI" dirty="0"/>
              <a:t>je zid zgrajen</a:t>
            </a:r>
            <a:br>
              <a:rPr lang="sl-SI" dirty="0"/>
            </a:br>
            <a:endParaRPr lang="sl-SI" dirty="0"/>
          </a:p>
        </p:txBody>
      </p:sp>
      <p:sp>
        <p:nvSpPr>
          <p:cNvPr id="3" name="Ograda vsebine 2"/>
          <p:cNvSpPr>
            <a:spLocks noGrp="1"/>
          </p:cNvSpPr>
          <p:nvPr>
            <p:ph sz="quarter" idx="1"/>
          </p:nvPr>
        </p:nvSpPr>
        <p:spPr/>
        <p:txBody>
          <a:bodyPr>
            <a:normAutofit fontScale="92500" lnSpcReduction="20000"/>
          </a:bodyPr>
          <a:lstStyle/>
          <a:p>
            <a:endParaRPr lang="sl-SI" dirty="0"/>
          </a:p>
        </p:txBody>
      </p:sp>
      <p:sp>
        <p:nvSpPr>
          <p:cNvPr id="4" name="Ograda vsebine 3"/>
          <p:cNvSpPr>
            <a:spLocks noGrp="1"/>
          </p:cNvSpPr>
          <p:nvPr>
            <p:ph sz="quarter" idx="2"/>
          </p:nvPr>
        </p:nvSpPr>
        <p:spPr/>
        <p:txBody>
          <a:bodyPr>
            <a:normAutofit fontScale="92500" lnSpcReduction="20000"/>
          </a:bodyPr>
          <a:lstStyle/>
          <a:p>
            <a:r>
              <a:rPr lang="sl-SI" dirty="0"/>
              <a:t>K temeljem zgrajenega zidu zmečite ostanke kamnitega materiala brez ruševja in zemlje. Kamnit material se bo ustalil in prepuščal deževnico, da bo lahko odtekala</a:t>
            </a:r>
            <a:r>
              <a:rPr lang="sl-SI" dirty="0" smtClean="0"/>
              <a:t>.</a:t>
            </a:r>
          </a:p>
          <a:p>
            <a:r>
              <a:rPr lang="sl-SI" dirty="0"/>
              <a:t>Dobro grajen zid potrebuje le malo letnega vzdrževanja. Preveriti ga je treba vsako pomlad. </a:t>
            </a:r>
          </a:p>
        </p:txBody>
      </p:sp>
      <p:pic>
        <p:nvPicPr>
          <p:cNvPr id="12290" name="Picture 2" descr="http://traven.si/media/k2/items/cache/dd34e32172fe0202ef287e574244e1d2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4621358" cy="2654713"/>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8369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Podporni ali zadrževalni </a:t>
            </a:r>
            <a:r>
              <a:rPr lang="sl-SI" dirty="0" smtClean="0"/>
              <a:t>zidovi</a:t>
            </a:r>
            <a:endParaRPr lang="sl-SI" dirty="0"/>
          </a:p>
        </p:txBody>
      </p:sp>
      <p:sp>
        <p:nvSpPr>
          <p:cNvPr id="3" name="Ograda vsebine 2"/>
          <p:cNvSpPr>
            <a:spLocks noGrp="1"/>
          </p:cNvSpPr>
          <p:nvPr>
            <p:ph sz="quarter" idx="1"/>
          </p:nvPr>
        </p:nvSpPr>
        <p:spPr/>
        <p:txBody>
          <a:bodyPr>
            <a:normAutofit fontScale="85000" lnSpcReduction="20000"/>
          </a:bodyPr>
          <a:lstStyle/>
          <a:p>
            <a:endParaRPr lang="sl-SI"/>
          </a:p>
        </p:txBody>
      </p:sp>
      <p:sp>
        <p:nvSpPr>
          <p:cNvPr id="4" name="Ograda vsebine 3"/>
          <p:cNvSpPr>
            <a:spLocks noGrp="1"/>
          </p:cNvSpPr>
          <p:nvPr>
            <p:ph sz="quarter" idx="2"/>
          </p:nvPr>
        </p:nvSpPr>
        <p:spPr/>
        <p:txBody>
          <a:bodyPr>
            <a:normAutofit fontScale="85000" lnSpcReduction="20000"/>
          </a:bodyPr>
          <a:lstStyle/>
          <a:p>
            <a:r>
              <a:rPr lang="sl-SI" dirty="0"/>
              <a:t>ZADRŽEVALNI/ PODPORNI ZIDOVI podpirajo nekaj, da se ne bi zrušilo, zdrsnilo ali prekrilo. Gradijo se na strmih delih terena, da bi plodna tla ostala v vodoravni legi in bi se preprečila erozija tal</a:t>
            </a:r>
            <a:r>
              <a:rPr lang="sl-SI" dirty="0" smtClean="0"/>
              <a:t>.</a:t>
            </a:r>
          </a:p>
          <a:p>
            <a:r>
              <a:rPr lang="sl-SI" dirty="0"/>
              <a:t>Pri tem je </a:t>
            </a:r>
            <a:r>
              <a:rPr lang="sl-SI" dirty="0" smtClean="0"/>
              <a:t>najpomembnejše </a:t>
            </a:r>
            <a:r>
              <a:rPr lang="sl-SI" dirty="0"/>
              <a:t>dejstvo, da zidovi delujejo kot sita, ker zadržujejo prst, a obenem prepuščajo vodo.</a:t>
            </a:r>
          </a:p>
        </p:txBody>
      </p:sp>
      <p:pic>
        <p:nvPicPr>
          <p:cNvPr id="13314" name="Picture 2" descr="http://traven.si/media/k2/items/cache/bc5983b67a44bcede801e2ff363b54e0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4176464" cy="2399147"/>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58376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Zadrževalni zid je popravljen</a:t>
            </a:r>
            <a:endParaRPr lang="sl-SI" dirty="0"/>
          </a:p>
        </p:txBody>
      </p:sp>
      <p:sp>
        <p:nvSpPr>
          <p:cNvPr id="3" name="Ograda vsebine 2"/>
          <p:cNvSpPr>
            <a:spLocks noGrp="1"/>
          </p:cNvSpPr>
          <p:nvPr>
            <p:ph sz="quarter" idx="1"/>
          </p:nvPr>
        </p:nvSpPr>
        <p:spPr/>
        <p:txBody>
          <a:bodyPr/>
          <a:lstStyle/>
          <a:p>
            <a:endParaRPr lang="sl-SI"/>
          </a:p>
        </p:txBody>
      </p:sp>
      <p:sp>
        <p:nvSpPr>
          <p:cNvPr id="4" name="Ograda vsebine 3"/>
          <p:cNvSpPr>
            <a:spLocks noGrp="1"/>
          </p:cNvSpPr>
          <p:nvPr>
            <p:ph sz="quarter" idx="2"/>
          </p:nvPr>
        </p:nvSpPr>
        <p:spPr/>
        <p:txBody>
          <a:bodyPr/>
          <a:lstStyle/>
          <a:p>
            <a:endParaRPr lang="sl-SI" dirty="0"/>
          </a:p>
        </p:txBody>
      </p:sp>
      <p:pic>
        <p:nvPicPr>
          <p:cNvPr id="3074" name="Picture 2" descr="C:\Users\Zupancic\Documents\Popravilo zadrževalnega zida\P10104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84784"/>
            <a:ext cx="4176464" cy="31323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Zupancic\Documents\Popravilo zadrževalnega zida\P10104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484784"/>
            <a:ext cx="4248472" cy="3186354"/>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60380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traven.si/media/k2/galleries/852/P1010073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 y="3048000"/>
            <a:ext cx="5076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traven.si/media/k2/items/cache/a58db2deb88133d8d82116fd2b40cd68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412" y="166260"/>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Ograda datuma 1"/>
          <p:cNvSpPr>
            <a:spLocks noGrp="1"/>
          </p:cNvSpPr>
          <p:nvPr>
            <p:ph type="dt" sz="half" idx="10"/>
          </p:nvPr>
        </p:nvSpPr>
        <p:spPr/>
        <p:txBody>
          <a:bodyPr/>
          <a:lstStyle/>
          <a:p>
            <a:r>
              <a:rPr lang="sl-SI" smtClean="0"/>
              <a:t>30.6.2015</a:t>
            </a:r>
            <a:endParaRPr lang="sl-SI"/>
          </a:p>
        </p:txBody>
      </p:sp>
    </p:spTree>
    <p:extLst>
      <p:ext uri="{BB962C8B-B14F-4D97-AF65-F5344CB8AC3E}">
        <p14:creationId xmlns:p14="http://schemas.microsoft.com/office/powerpoint/2010/main" val="250467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Dodatni pripomočki</a:t>
            </a:r>
            <a:endParaRPr lang="sl-SI" dirty="0"/>
          </a:p>
        </p:txBody>
      </p:sp>
      <p:sp>
        <p:nvSpPr>
          <p:cNvPr id="4" name="Ograda vsebine 3"/>
          <p:cNvSpPr>
            <a:spLocks noGrp="1"/>
          </p:cNvSpPr>
          <p:nvPr>
            <p:ph sz="quarter" idx="1"/>
          </p:nvPr>
        </p:nvSpPr>
        <p:spPr/>
        <p:txBody>
          <a:bodyPr/>
          <a:lstStyle/>
          <a:p>
            <a:endParaRPr lang="sl-SI"/>
          </a:p>
        </p:txBody>
      </p:sp>
      <p:pic>
        <p:nvPicPr>
          <p:cNvPr id="1026" name="Picture 2" descr="J:\Kamen v prostoru\Dodatni pripomoč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7" y="1524000"/>
            <a:ext cx="6423816" cy="4857328"/>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datuma 2"/>
          <p:cNvSpPr>
            <a:spLocks noGrp="1"/>
          </p:cNvSpPr>
          <p:nvPr>
            <p:ph type="dt" sz="half" idx="10"/>
          </p:nvPr>
        </p:nvSpPr>
        <p:spPr/>
        <p:txBody>
          <a:bodyPr/>
          <a:lstStyle/>
          <a:p>
            <a:r>
              <a:rPr lang="sl-SI" smtClean="0"/>
              <a:t>30.6.2015</a:t>
            </a:r>
            <a:endParaRPr lang="sl-SI"/>
          </a:p>
        </p:txBody>
      </p:sp>
    </p:spTree>
    <p:extLst>
      <p:ext uri="{BB962C8B-B14F-4D97-AF65-F5344CB8AC3E}">
        <p14:creationId xmlns:p14="http://schemas.microsoft.com/office/powerpoint/2010/main" val="148851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Pripomočki</a:t>
            </a:r>
            <a:endParaRPr lang="sl-SI" dirty="0"/>
          </a:p>
        </p:txBody>
      </p:sp>
      <p:sp>
        <p:nvSpPr>
          <p:cNvPr id="3" name="Ograda datuma 2"/>
          <p:cNvSpPr>
            <a:spLocks noGrp="1"/>
          </p:cNvSpPr>
          <p:nvPr>
            <p:ph type="dt" sz="half" idx="10"/>
          </p:nvPr>
        </p:nvSpPr>
        <p:spPr/>
        <p:txBody>
          <a:bodyPr/>
          <a:lstStyle/>
          <a:p>
            <a:r>
              <a:rPr lang="sl-SI" smtClean="0"/>
              <a:t>30.6.2015</a:t>
            </a:r>
            <a:endParaRPr lang="sl-SI"/>
          </a:p>
        </p:txBody>
      </p:sp>
      <p:sp>
        <p:nvSpPr>
          <p:cNvPr id="4" name="Ograda vsebine 3"/>
          <p:cNvSpPr>
            <a:spLocks noGrp="1"/>
          </p:cNvSpPr>
          <p:nvPr>
            <p:ph sz="quarter" idx="1"/>
          </p:nvPr>
        </p:nvSpPr>
        <p:spPr/>
        <p:txBody>
          <a:bodyPr/>
          <a:lstStyle/>
          <a:p>
            <a:endParaRPr lang="sl-SI" dirty="0"/>
          </a:p>
        </p:txBody>
      </p:sp>
      <p:pic>
        <p:nvPicPr>
          <p:cNvPr id="2050" name="Picture 2" descr="orodje za obdelavo 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0" y="1415900"/>
            <a:ext cx="730567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raven.si/media/k2/items/cache/bd3346ba561b5b55180dd1441a09d1ee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333" y="3933056"/>
            <a:ext cx="4568295" cy="262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58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Obnova suhega zida</a:t>
            </a:r>
            <a:endParaRPr lang="sl-SI" dirty="0"/>
          </a:p>
        </p:txBody>
      </p:sp>
      <p:sp>
        <p:nvSpPr>
          <p:cNvPr id="3" name="Ograda vsebine 2"/>
          <p:cNvSpPr>
            <a:spLocks noGrp="1"/>
          </p:cNvSpPr>
          <p:nvPr>
            <p:ph sz="quarter" idx="1"/>
          </p:nvPr>
        </p:nvSpPr>
        <p:spPr/>
        <p:txBody>
          <a:bodyPr/>
          <a:lstStyle/>
          <a:p>
            <a:endParaRPr lang="sl-SI" dirty="0"/>
          </a:p>
        </p:txBody>
      </p:sp>
      <p:sp>
        <p:nvSpPr>
          <p:cNvPr id="4" name="Ograda vsebine 3"/>
          <p:cNvSpPr>
            <a:spLocks noGrp="1"/>
          </p:cNvSpPr>
          <p:nvPr>
            <p:ph sz="quarter" idx="2"/>
          </p:nvPr>
        </p:nvSpPr>
        <p:spPr/>
        <p:txBody>
          <a:bodyPr/>
          <a:lstStyle/>
          <a:p>
            <a:r>
              <a:rPr lang="sl-SI" dirty="0" smtClean="0"/>
              <a:t>Obnova suhega zida: (skoraj) vso orodje je na sliki</a:t>
            </a:r>
            <a:endParaRPr lang="sl-SI" dirty="0"/>
          </a:p>
        </p:txBody>
      </p:sp>
      <p:pic>
        <p:nvPicPr>
          <p:cNvPr id="15362" name="Picture 2" descr="http://traven.si/media/k2/galleries/852/P1010241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5" y="1628800"/>
            <a:ext cx="4413730"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28396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Pripravljalna dela</a:t>
            </a:r>
            <a:endParaRPr lang="sl-SI" dirty="0"/>
          </a:p>
        </p:txBody>
      </p:sp>
      <p:pic>
        <p:nvPicPr>
          <p:cNvPr id="4" name="Ograda vsebine 3" descr="http://traven.si/images/priprava_1.jpg"/>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6840760" cy="5373216"/>
          </a:xfrm>
          <a:prstGeom prst="rect">
            <a:avLst/>
          </a:prstGeom>
          <a:noFill/>
          <a:ln>
            <a:noFill/>
          </a:ln>
        </p:spPr>
      </p:pic>
      <p:sp>
        <p:nvSpPr>
          <p:cNvPr id="3" name="Ograda datuma 2"/>
          <p:cNvSpPr>
            <a:spLocks noGrp="1"/>
          </p:cNvSpPr>
          <p:nvPr>
            <p:ph type="dt" sz="half" idx="10"/>
          </p:nvPr>
        </p:nvSpPr>
        <p:spPr/>
        <p:txBody>
          <a:bodyPr/>
          <a:lstStyle/>
          <a:p>
            <a:r>
              <a:rPr lang="sl-SI" smtClean="0"/>
              <a:t>30.6.2015</a:t>
            </a:r>
            <a:endParaRPr lang="sl-SI"/>
          </a:p>
        </p:txBody>
      </p:sp>
    </p:spTree>
    <p:extLst>
      <p:ext uri="{BB962C8B-B14F-4D97-AF65-F5344CB8AC3E}">
        <p14:creationId xmlns:p14="http://schemas.microsoft.com/office/powerpoint/2010/main" val="46932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Izdelava temeljev</a:t>
            </a:r>
            <a:endParaRPr lang="sl-SI" dirty="0"/>
          </a:p>
        </p:txBody>
      </p:sp>
      <p:sp>
        <p:nvSpPr>
          <p:cNvPr id="3" name="Ograda vsebine 2"/>
          <p:cNvSpPr>
            <a:spLocks noGrp="1"/>
          </p:cNvSpPr>
          <p:nvPr>
            <p:ph sz="quarter" idx="1"/>
          </p:nvPr>
        </p:nvSpPr>
        <p:spPr/>
        <p:txBody>
          <a:bodyPr>
            <a:normAutofit/>
          </a:bodyPr>
          <a:lstStyle/>
          <a:p>
            <a:endParaRPr lang="sl-SI" dirty="0"/>
          </a:p>
        </p:txBody>
      </p:sp>
      <p:sp>
        <p:nvSpPr>
          <p:cNvPr id="4" name="Ograda vsebine 3"/>
          <p:cNvSpPr>
            <a:spLocks noGrp="1"/>
          </p:cNvSpPr>
          <p:nvPr>
            <p:ph sz="quarter" idx="2"/>
          </p:nvPr>
        </p:nvSpPr>
        <p:spPr/>
        <p:txBody>
          <a:bodyPr>
            <a:normAutofit/>
          </a:bodyPr>
          <a:lstStyle/>
          <a:p>
            <a:r>
              <a:rPr lang="sl-SI" sz="2400" dirty="0"/>
              <a:t>Nizek zid lahko zgradite kar na zemlji. Sčasoma se bodo spodnji kamni zaradi teže sami nekoliko pogreznili. </a:t>
            </a:r>
            <a:endParaRPr lang="sl-SI" sz="2400" dirty="0" smtClean="0"/>
          </a:p>
          <a:p>
            <a:r>
              <a:rPr lang="sl-SI" sz="2400" dirty="0" smtClean="0"/>
              <a:t>Večjo </a:t>
            </a:r>
            <a:r>
              <a:rPr lang="sl-SI" sz="2400" dirty="0"/>
              <a:t>stabilnost zidu pa zagotavlja izkop vrhnje zemeljske plasti. Tako bo ležal temelj zida na trdi zemeljski osnovi, ki ji domačini pravijo tudi siromašna zemlja.</a:t>
            </a:r>
          </a:p>
        </p:txBody>
      </p:sp>
      <p:pic>
        <p:nvPicPr>
          <p:cNvPr id="1026" name="Picture 2" descr="http://traven.si/media/k2/items/cache/47b9371a5ec847a6416d19e09506ac86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700808"/>
            <a:ext cx="364226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zdelava temelje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23" y="4005064"/>
            <a:ext cx="3841156"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26997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Popravilo zadrževalnega zida</a:t>
            </a:r>
            <a:endParaRPr lang="sl-SI" dirty="0"/>
          </a:p>
        </p:txBody>
      </p:sp>
      <p:sp>
        <p:nvSpPr>
          <p:cNvPr id="3" name="Ograda vsebine 2"/>
          <p:cNvSpPr>
            <a:spLocks noGrp="1"/>
          </p:cNvSpPr>
          <p:nvPr>
            <p:ph sz="quarter" idx="1"/>
          </p:nvPr>
        </p:nvSpPr>
        <p:spPr/>
        <p:txBody>
          <a:bodyPr/>
          <a:lstStyle/>
          <a:p>
            <a:endParaRPr lang="sl-SI" dirty="0"/>
          </a:p>
        </p:txBody>
      </p:sp>
      <p:sp>
        <p:nvSpPr>
          <p:cNvPr id="4" name="Ograda vsebine 3"/>
          <p:cNvSpPr>
            <a:spLocks noGrp="1"/>
          </p:cNvSpPr>
          <p:nvPr>
            <p:ph sz="quarter" idx="2"/>
          </p:nvPr>
        </p:nvSpPr>
        <p:spPr/>
        <p:txBody>
          <a:bodyPr/>
          <a:lstStyle/>
          <a:p>
            <a:endParaRPr lang="sl-SI" dirty="0"/>
          </a:p>
        </p:txBody>
      </p:sp>
      <p:pic>
        <p:nvPicPr>
          <p:cNvPr id="1026" name="Picture 2" descr="C:\Users\Zupancic\Documents\Popravilo zadrževalnega zida\P10103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06488"/>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upancic\Documents\Popravilo zadrževalnega zida\P1010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508" y="1607299"/>
            <a:ext cx="4128458"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23001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Zakoličenje </a:t>
            </a:r>
            <a:endParaRPr lang="sl-SI" dirty="0"/>
          </a:p>
        </p:txBody>
      </p:sp>
      <p:sp>
        <p:nvSpPr>
          <p:cNvPr id="3" name="Ograda vsebine 2"/>
          <p:cNvSpPr>
            <a:spLocks noGrp="1"/>
          </p:cNvSpPr>
          <p:nvPr>
            <p:ph sz="quarter" idx="1"/>
          </p:nvPr>
        </p:nvSpPr>
        <p:spPr/>
        <p:txBody>
          <a:bodyPr>
            <a:normAutofit/>
          </a:bodyPr>
          <a:lstStyle/>
          <a:p>
            <a:endParaRPr lang="sl-SI"/>
          </a:p>
        </p:txBody>
      </p:sp>
      <p:sp>
        <p:nvSpPr>
          <p:cNvPr id="4" name="Ograda vsebine 3"/>
          <p:cNvSpPr>
            <a:spLocks noGrp="1"/>
          </p:cNvSpPr>
          <p:nvPr>
            <p:ph sz="quarter" idx="2"/>
          </p:nvPr>
        </p:nvSpPr>
        <p:spPr/>
        <p:txBody>
          <a:bodyPr>
            <a:normAutofit/>
          </a:bodyPr>
          <a:lstStyle/>
          <a:p>
            <a:r>
              <a:rPr lang="sl-SI" sz="2800" dirty="0"/>
              <a:t>Najprej označite štiri robne vogale zida z mejnimi količki, ki jih zabijete v zemljo ali (kasneje) zabijete v zid. </a:t>
            </a:r>
            <a:endParaRPr lang="sl-SI" sz="2800" dirty="0" smtClean="0"/>
          </a:p>
          <a:p>
            <a:r>
              <a:rPr lang="sl-SI" sz="2800" dirty="0" smtClean="0"/>
              <a:t>Količki </a:t>
            </a:r>
            <a:r>
              <a:rPr lang="sl-SI" sz="2800" dirty="0"/>
              <a:t>morajo biti trdno zabiti, navpični in morajo segati več centimetrov nad vrh načrtovanega zidu.</a:t>
            </a:r>
          </a:p>
        </p:txBody>
      </p:sp>
      <p:pic>
        <p:nvPicPr>
          <p:cNvPr id="2050" name="Picture 2" descr="Fotogram iz dokumentarnega filma o suhogradnji. Riccardo Bertoni,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3893456"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datuma 4"/>
          <p:cNvSpPr>
            <a:spLocks noGrp="1"/>
          </p:cNvSpPr>
          <p:nvPr>
            <p:ph type="dt" sz="half" idx="15"/>
          </p:nvPr>
        </p:nvSpPr>
        <p:spPr/>
        <p:txBody>
          <a:bodyPr/>
          <a:lstStyle/>
          <a:p>
            <a:r>
              <a:rPr lang="sl-SI" smtClean="0"/>
              <a:t>30.6.2015</a:t>
            </a:r>
            <a:endParaRPr lang="sl-SI"/>
          </a:p>
        </p:txBody>
      </p:sp>
    </p:spTree>
    <p:extLst>
      <p:ext uri="{BB962C8B-B14F-4D97-AF65-F5344CB8AC3E}">
        <p14:creationId xmlns:p14="http://schemas.microsoft.com/office/powerpoint/2010/main" val="3008017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redinsko">
  <a:themeElements>
    <a:clrScheme name="Sredinsk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redinsk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redinsk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543</TotalTime>
  <Words>2505</Words>
  <Application>Microsoft Office PowerPoint</Application>
  <PresentationFormat>Diaprojekcija na zaslonu (4:3)</PresentationFormat>
  <Paragraphs>119</Paragraphs>
  <Slides>24</Slides>
  <Notes>17</Notes>
  <HiddenSlides>0</HiddenSlides>
  <MMClips>0</MMClips>
  <ScaleCrop>false</ScaleCrop>
  <HeadingPairs>
    <vt:vector size="4" baseType="variant">
      <vt:variant>
        <vt:lpstr>Tema</vt:lpstr>
      </vt:variant>
      <vt:variant>
        <vt:i4>1</vt:i4>
      </vt:variant>
      <vt:variant>
        <vt:lpstr>Naslovi diapozitivov</vt:lpstr>
      </vt:variant>
      <vt:variant>
        <vt:i4>24</vt:i4>
      </vt:variant>
    </vt:vector>
  </HeadingPairs>
  <TitlesOfParts>
    <vt:vector size="25" baseType="lpstr">
      <vt:lpstr>Sredinsko</vt:lpstr>
      <vt:lpstr>Gradnja suhega zida in potrebna orodja</vt:lpstr>
      <vt:lpstr>Obvezni pripomočki</vt:lpstr>
      <vt:lpstr>Dodatni pripomočki</vt:lpstr>
      <vt:lpstr>Pripomočki</vt:lpstr>
      <vt:lpstr>Obnova suhega zida</vt:lpstr>
      <vt:lpstr>Pripravljalna dela</vt:lpstr>
      <vt:lpstr>Izdelava temeljev</vt:lpstr>
      <vt:lpstr>Popravilo zadrževalnega zida</vt:lpstr>
      <vt:lpstr>Zakoličenje </vt:lpstr>
      <vt:lpstr>Gradnja prve plasti zida - vogali</vt:lpstr>
      <vt:lpstr>Gradnja prve plasti zida – robni kamni</vt:lpstr>
      <vt:lpstr>Gradnja prve plasti zida – vezni kamni</vt:lpstr>
      <vt:lpstr>Gradnja prve plasti zida – notranjost zida</vt:lpstr>
      <vt:lpstr>Gradnja prve plasti zida – izravnave</vt:lpstr>
      <vt:lpstr>Gradnja (dviganje) zida po plasteh</vt:lpstr>
      <vt:lpstr>Gradnja (dviganje) zida po plasteh</vt:lpstr>
      <vt:lpstr>Obdelava kamenja</vt:lpstr>
      <vt:lpstr>Zapolnjevanje praznin na licu zida</vt:lpstr>
      <vt:lpstr>Popravilo zadrževalnega zida</vt:lpstr>
      <vt:lpstr>Vrhnja plast</vt:lpstr>
      <vt:lpstr> Ko je zid zgrajen </vt:lpstr>
      <vt:lpstr>Podporni ali zadrževalni zidovi</vt:lpstr>
      <vt:lpstr>Zadrževalni zid je popravljen</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Gradnja suhega zida in potrebna orodja</dc:title>
  <dc:creator>Zupancic</dc:creator>
  <cp:lastModifiedBy>Zupancic</cp:lastModifiedBy>
  <cp:revision>21</cp:revision>
  <dcterms:created xsi:type="dcterms:W3CDTF">2015-06-28T20:49:21Z</dcterms:created>
  <dcterms:modified xsi:type="dcterms:W3CDTF">2015-07-05T10:00:19Z</dcterms:modified>
</cp:coreProperties>
</file>